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58" r:id="rId5"/>
    <p:sldId id="259" r:id="rId6"/>
    <p:sldId id="260" r:id="rId7"/>
    <p:sldId id="261" r:id="rId8"/>
    <p:sldId id="264" r:id="rId9"/>
    <p:sldId id="262"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CC"/>
    <a:srgbClr val="FF3399"/>
    <a:srgbClr val="00FFFF"/>
    <a:srgbClr val="9933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89F039C-A360-45F5-9408-37C7EC5DA230}" type="datetimeFigureOut">
              <a:rPr lang="en-GB" smtClean="0"/>
              <a:t>11/07/2023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124260-98D8-45E7-B761-9256952D628D}" type="slidenum">
              <a:rPr lang="en-GB" smtClean="0"/>
              <a:t>‹#›</a:t>
            </a:fld>
            <a:endParaRPr lang="en-GB"/>
          </a:p>
        </p:txBody>
      </p:sp>
    </p:spTree>
    <p:extLst>
      <p:ext uri="{BB962C8B-B14F-4D97-AF65-F5344CB8AC3E}">
        <p14:creationId xmlns:p14="http://schemas.microsoft.com/office/powerpoint/2010/main" val="294191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A1B34D-9DB7-4F00-8DCA-47860B18B086}"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115017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1B34D-9DB7-4F00-8DCA-47860B18B086}"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36774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1B34D-9DB7-4F00-8DCA-47860B18B086}"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252286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1B34D-9DB7-4F00-8DCA-47860B18B086}"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10991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A1B34D-9DB7-4F00-8DCA-47860B18B086}"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153046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A1B34D-9DB7-4F00-8DCA-47860B18B086}"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403796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A1B34D-9DB7-4F00-8DCA-47860B18B086}" type="datetimeFigureOut">
              <a:rPr lang="en-GB" smtClean="0"/>
              <a:t>11/07/2023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366388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A1B34D-9DB7-4F00-8DCA-47860B18B086}" type="datetimeFigureOut">
              <a:rPr lang="en-GB" smtClean="0"/>
              <a:t>11/07/2023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365250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1B34D-9DB7-4F00-8DCA-47860B18B086}" type="datetimeFigureOut">
              <a:rPr lang="en-GB" smtClean="0"/>
              <a:t>11/07/2023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161863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A1B34D-9DB7-4F00-8DCA-47860B18B086}"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18299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A1B34D-9DB7-4F00-8DCA-47860B18B086}"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38B39-3F5D-47AB-832C-87687DC3C2D9}" type="slidenum">
              <a:rPr lang="en-GB" smtClean="0"/>
              <a:t>‹#›</a:t>
            </a:fld>
            <a:endParaRPr lang="en-GB"/>
          </a:p>
        </p:txBody>
      </p:sp>
    </p:spTree>
    <p:extLst>
      <p:ext uri="{BB962C8B-B14F-4D97-AF65-F5344CB8AC3E}">
        <p14:creationId xmlns:p14="http://schemas.microsoft.com/office/powerpoint/2010/main" val="336930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1B34D-9DB7-4F00-8DCA-47860B18B086}" type="datetimeFigureOut">
              <a:rPr lang="en-GB" smtClean="0"/>
              <a:t>11/07/2023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38B39-3F5D-47AB-832C-87687DC3C2D9}" type="slidenum">
              <a:rPr lang="en-GB" smtClean="0"/>
              <a:t>‹#›</a:t>
            </a:fld>
            <a:endParaRPr lang="en-GB"/>
          </a:p>
        </p:txBody>
      </p:sp>
    </p:spTree>
    <p:extLst>
      <p:ext uri="{BB962C8B-B14F-4D97-AF65-F5344CB8AC3E}">
        <p14:creationId xmlns:p14="http://schemas.microsoft.com/office/powerpoint/2010/main" val="178911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50" y="2217738"/>
            <a:ext cx="11544300" cy="2387600"/>
          </a:xfrm>
        </p:spPr>
        <p:txBody>
          <a:bodyPr>
            <a:normAutofit fontScale="90000"/>
          </a:bodyPr>
          <a:lstStyle/>
          <a:p>
            <a:r>
              <a:rPr lang="en-GB" dirty="0" smtClean="0">
                <a:latin typeface="Berlin Sans FB Demi" panose="020E0802020502020306" pitchFamily="34" charset="0"/>
              </a:rPr>
              <a:t>We want to turn </a:t>
            </a:r>
            <a:r>
              <a:rPr lang="en-GB" sz="7300" dirty="0" smtClean="0">
                <a:latin typeface="Berlin Sans FB Demi" panose="020E0802020502020306" pitchFamily="34" charset="0"/>
              </a:rPr>
              <a:t>Lunchtimes</a:t>
            </a:r>
            <a:r>
              <a:rPr lang="en-GB" dirty="0" smtClean="0">
                <a:latin typeface="Berlin Sans FB Demi" panose="020E0802020502020306" pitchFamily="34" charset="0"/>
              </a:rPr>
              <a:t> into </a:t>
            </a:r>
            <a:r>
              <a:rPr lang="en-GB" sz="8900" b="1" dirty="0">
                <a:effectLst>
                  <a:outerShdw blurRad="38100" dist="38100" dir="2700000" algn="tl">
                    <a:srgbClr val="000000">
                      <a:alpha val="43137"/>
                    </a:srgbClr>
                  </a:outerShdw>
                </a:effectLst>
                <a:latin typeface="Berlin Sans FB Demi" panose="020E0802020502020306" pitchFamily="34" charset="0"/>
              </a:rPr>
              <a:t>H</a:t>
            </a:r>
            <a:r>
              <a:rPr lang="en-GB" sz="8900" b="1" dirty="0">
                <a:solidFill>
                  <a:srgbClr val="FF0000"/>
                </a:solidFill>
                <a:effectLst>
                  <a:outerShdw blurRad="38100" dist="38100" dir="2700000" algn="tl">
                    <a:srgbClr val="000000">
                      <a:alpha val="43137"/>
                    </a:srgbClr>
                  </a:outerShdw>
                </a:effectLst>
                <a:latin typeface="Berlin Sans FB Demi" panose="020E0802020502020306" pitchFamily="34" charset="0"/>
              </a:rPr>
              <a:t>a</a:t>
            </a:r>
            <a:r>
              <a:rPr lang="en-GB" sz="8900" b="1" dirty="0">
                <a:solidFill>
                  <a:srgbClr val="00B0F0"/>
                </a:solidFill>
                <a:effectLst>
                  <a:outerShdw blurRad="38100" dist="38100" dir="2700000" algn="tl">
                    <a:srgbClr val="000000">
                      <a:alpha val="43137"/>
                    </a:srgbClr>
                  </a:outerShdw>
                </a:effectLst>
                <a:latin typeface="Berlin Sans FB Demi" panose="020E0802020502020306" pitchFamily="34" charset="0"/>
              </a:rPr>
              <a:t>p</a:t>
            </a:r>
            <a:r>
              <a:rPr lang="en-GB" sz="8900" b="1" dirty="0">
                <a:solidFill>
                  <a:srgbClr val="FFC000"/>
                </a:solidFill>
                <a:effectLst>
                  <a:outerShdw blurRad="38100" dist="38100" dir="2700000" algn="tl">
                    <a:srgbClr val="000000">
                      <a:alpha val="43137"/>
                    </a:srgbClr>
                  </a:outerShdw>
                </a:effectLst>
                <a:latin typeface="Berlin Sans FB Demi" panose="020E0802020502020306" pitchFamily="34" charset="0"/>
              </a:rPr>
              <a:t>p</a:t>
            </a:r>
            <a:r>
              <a:rPr lang="en-GB" sz="8900" b="1" dirty="0">
                <a:solidFill>
                  <a:srgbClr val="00B050"/>
                </a:solidFill>
                <a:effectLst>
                  <a:outerShdw blurRad="38100" dist="38100" dir="2700000" algn="tl">
                    <a:srgbClr val="000000">
                      <a:alpha val="43137"/>
                    </a:srgbClr>
                  </a:outerShdw>
                </a:effectLst>
                <a:latin typeface="Berlin Sans FB Demi" panose="020E0802020502020306" pitchFamily="34" charset="0"/>
              </a:rPr>
              <a:t>y</a:t>
            </a:r>
            <a:r>
              <a:rPr lang="en-GB" sz="8900" b="1" dirty="0">
                <a:effectLst>
                  <a:outerShdw blurRad="38100" dist="38100" dir="2700000" algn="tl">
                    <a:srgbClr val="000000">
                      <a:alpha val="43137"/>
                    </a:srgbClr>
                  </a:outerShdw>
                </a:effectLst>
                <a:latin typeface="Berlin Sans FB Demi" panose="020E0802020502020306" pitchFamily="34" charset="0"/>
              </a:rPr>
              <a:t> </a:t>
            </a:r>
            <a:r>
              <a:rPr lang="en-GB" sz="8900" b="1" dirty="0">
                <a:solidFill>
                  <a:srgbClr val="0070C0"/>
                </a:solidFill>
                <a:effectLst>
                  <a:outerShdw blurRad="38100" dist="38100" dir="2700000" algn="tl">
                    <a:srgbClr val="000000">
                      <a:alpha val="43137"/>
                    </a:srgbClr>
                  </a:outerShdw>
                </a:effectLst>
                <a:latin typeface="Berlin Sans FB Demi" panose="020E0802020502020306" pitchFamily="34" charset="0"/>
              </a:rPr>
              <a:t>L</a:t>
            </a:r>
            <a:r>
              <a:rPr lang="en-GB" sz="8900" b="1" dirty="0">
                <a:effectLst>
                  <a:outerShdw blurRad="38100" dist="38100" dir="2700000" algn="tl">
                    <a:srgbClr val="000000">
                      <a:alpha val="43137"/>
                    </a:srgbClr>
                  </a:outerShdw>
                </a:effectLst>
                <a:latin typeface="Berlin Sans FB Demi" panose="020E0802020502020306" pitchFamily="34" charset="0"/>
              </a:rPr>
              <a:t>u</a:t>
            </a:r>
            <a:r>
              <a:rPr lang="en-GB" sz="8900" b="1" dirty="0">
                <a:solidFill>
                  <a:srgbClr val="7030A0"/>
                </a:solidFill>
                <a:effectLst>
                  <a:outerShdw blurRad="38100" dist="38100" dir="2700000" algn="tl">
                    <a:srgbClr val="000000">
                      <a:alpha val="43137"/>
                    </a:srgbClr>
                  </a:outerShdw>
                </a:effectLst>
                <a:latin typeface="Berlin Sans FB Demi" panose="020E0802020502020306" pitchFamily="34" charset="0"/>
              </a:rPr>
              <a:t>n</a:t>
            </a:r>
            <a:r>
              <a:rPr lang="en-GB" sz="8900" b="1" dirty="0">
                <a:solidFill>
                  <a:srgbClr val="92D050"/>
                </a:solidFill>
                <a:effectLst>
                  <a:outerShdw blurRad="38100" dist="38100" dir="2700000" algn="tl">
                    <a:srgbClr val="000000">
                      <a:alpha val="43137"/>
                    </a:srgbClr>
                  </a:outerShdw>
                </a:effectLst>
                <a:latin typeface="Berlin Sans FB Demi" panose="020E0802020502020306" pitchFamily="34" charset="0"/>
              </a:rPr>
              <a:t>c</a:t>
            </a:r>
            <a:r>
              <a:rPr lang="en-GB" sz="8900" b="1" dirty="0">
                <a:solidFill>
                  <a:schemeClr val="accent2"/>
                </a:solidFill>
                <a:effectLst>
                  <a:outerShdw blurRad="38100" dist="38100" dir="2700000" algn="tl">
                    <a:srgbClr val="000000">
                      <a:alpha val="43137"/>
                    </a:srgbClr>
                  </a:outerShdw>
                </a:effectLst>
                <a:latin typeface="Berlin Sans FB Demi" panose="020E0802020502020306" pitchFamily="34" charset="0"/>
              </a:rPr>
              <a:t>h</a:t>
            </a:r>
            <a:r>
              <a:rPr lang="en-GB" sz="8900" b="1" dirty="0">
                <a:effectLst>
                  <a:outerShdw blurRad="38100" dist="38100" dir="2700000" algn="tl">
                    <a:srgbClr val="000000">
                      <a:alpha val="43137"/>
                    </a:srgbClr>
                  </a:outerShdw>
                </a:effectLst>
                <a:latin typeface="Berlin Sans FB Demi" panose="020E0802020502020306" pitchFamily="34" charset="0"/>
              </a:rPr>
              <a:t>t</a:t>
            </a:r>
            <a:r>
              <a:rPr lang="en-GB" sz="8900" b="1" dirty="0">
                <a:solidFill>
                  <a:srgbClr val="FF3399"/>
                </a:solidFill>
                <a:effectLst>
                  <a:outerShdw blurRad="38100" dist="38100" dir="2700000" algn="tl">
                    <a:srgbClr val="000000">
                      <a:alpha val="43137"/>
                    </a:srgbClr>
                  </a:outerShdw>
                </a:effectLst>
                <a:latin typeface="Berlin Sans FB Demi" panose="020E0802020502020306" pitchFamily="34" charset="0"/>
              </a:rPr>
              <a:t>i</a:t>
            </a:r>
            <a:r>
              <a:rPr lang="en-GB" sz="8900" b="1" dirty="0">
                <a:solidFill>
                  <a:srgbClr val="66FFCC"/>
                </a:solidFill>
                <a:effectLst>
                  <a:outerShdw blurRad="38100" dist="38100" dir="2700000" algn="tl">
                    <a:srgbClr val="000000">
                      <a:alpha val="43137"/>
                    </a:srgbClr>
                  </a:outerShdw>
                </a:effectLst>
                <a:latin typeface="Berlin Sans FB Demi" panose="020E0802020502020306" pitchFamily="34" charset="0"/>
              </a:rPr>
              <a:t>m</a:t>
            </a:r>
            <a:r>
              <a:rPr lang="en-GB" sz="8900" b="1" dirty="0">
                <a:solidFill>
                  <a:srgbClr val="9933FF"/>
                </a:solidFill>
                <a:effectLst>
                  <a:outerShdw blurRad="38100" dist="38100" dir="2700000" algn="tl">
                    <a:srgbClr val="000000">
                      <a:alpha val="43137"/>
                    </a:srgbClr>
                  </a:outerShdw>
                </a:effectLst>
                <a:latin typeface="Berlin Sans FB Demi" panose="020E0802020502020306" pitchFamily="34" charset="0"/>
              </a:rPr>
              <a:t>e</a:t>
            </a:r>
            <a:r>
              <a:rPr lang="en-GB" sz="8900" b="1" dirty="0">
                <a:solidFill>
                  <a:srgbClr val="0033CC"/>
                </a:solidFill>
                <a:effectLst>
                  <a:outerShdw blurRad="38100" dist="38100" dir="2700000" algn="tl">
                    <a:srgbClr val="000000">
                      <a:alpha val="43137"/>
                    </a:srgbClr>
                  </a:outerShdw>
                </a:effectLst>
                <a:latin typeface="Berlin Sans FB Demi" panose="020E0802020502020306" pitchFamily="34" charset="0"/>
              </a:rPr>
              <a:t>s</a:t>
            </a:r>
            <a:r>
              <a:rPr lang="en-GB" b="1" dirty="0">
                <a:solidFill>
                  <a:srgbClr val="0033CC"/>
                </a:solidFill>
                <a:effectLst>
                  <a:outerShdw blurRad="38100" dist="38100" dir="2700000" algn="tl">
                    <a:srgbClr val="000000">
                      <a:alpha val="43137"/>
                    </a:srgbClr>
                  </a:outerShdw>
                </a:effectLst>
                <a:latin typeface="Berlin Sans FB Demi" panose="020E0802020502020306" pitchFamily="34" charset="0"/>
              </a:rPr>
              <a:t/>
            </a:r>
            <a:br>
              <a:rPr lang="en-GB" b="1" dirty="0">
                <a:solidFill>
                  <a:srgbClr val="0033CC"/>
                </a:solidFill>
                <a:effectLst>
                  <a:outerShdw blurRad="38100" dist="38100" dir="2700000" algn="tl">
                    <a:srgbClr val="000000">
                      <a:alpha val="43137"/>
                    </a:srgbClr>
                  </a:outerShdw>
                </a:effectLst>
                <a:latin typeface="Berlin Sans FB Demi" panose="020E0802020502020306" pitchFamily="34" charset="0"/>
              </a:rPr>
            </a:br>
            <a:endParaRPr lang="en-GB" dirty="0"/>
          </a:p>
        </p:txBody>
      </p:sp>
    </p:spTree>
    <p:extLst>
      <p:ext uri="{BB962C8B-B14F-4D97-AF65-F5344CB8AC3E}">
        <p14:creationId xmlns:p14="http://schemas.microsoft.com/office/powerpoint/2010/main" val="349971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024554" y="2169074"/>
            <a:ext cx="5853479" cy="2561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600" dirty="0" smtClean="0">
                <a:solidFill>
                  <a:srgbClr val="00B050"/>
                </a:solidFill>
                <a:latin typeface="Berlin Sans FB Demi" panose="020E0802020502020306" pitchFamily="34" charset="0"/>
              </a:rPr>
              <a:t>Noise</a:t>
            </a:r>
            <a:r>
              <a:rPr lang="en-GB" dirty="0" smtClean="0">
                <a:latin typeface="Berlin Sans FB Demi" panose="020E0802020502020306" pitchFamily="34" charset="0"/>
              </a:rPr>
              <a:t>-</a:t>
            </a:r>
            <a:r>
              <a:rPr lang="en-GB" dirty="0" smtClean="0">
                <a:solidFill>
                  <a:srgbClr val="002060"/>
                </a:solidFill>
                <a:latin typeface="Berlin Sans FB Demi" panose="020E0802020502020306" pitchFamily="34" charset="0"/>
              </a:rPr>
              <a:t>o-meter</a:t>
            </a:r>
            <a:r>
              <a:rPr lang="en-GB" dirty="0" smtClean="0">
                <a:latin typeface="Berlin Sans FB Demi" panose="020E0802020502020306" pitchFamily="34" charset="0"/>
              </a:rPr>
              <a:t> </a:t>
            </a:r>
            <a:endParaRPr lang="en-GB" dirty="0">
              <a:latin typeface="Berlin Sans FB Demi" panose="020E0802020502020306" pitchFamily="34" charset="0"/>
            </a:endParaRPr>
          </a:p>
        </p:txBody>
      </p:sp>
      <p:sp>
        <p:nvSpPr>
          <p:cNvPr id="3" name="Content Placeholder 2"/>
          <p:cNvSpPr>
            <a:spLocks noGrp="1"/>
          </p:cNvSpPr>
          <p:nvPr>
            <p:ph idx="1"/>
          </p:nvPr>
        </p:nvSpPr>
        <p:spPr>
          <a:xfrm>
            <a:off x="4713777" y="568874"/>
            <a:ext cx="2211143" cy="1757062"/>
          </a:xfrm>
        </p:spPr>
        <p:txBody>
          <a:bodyPr>
            <a:normAutofit/>
          </a:bodyPr>
          <a:lstStyle/>
          <a:p>
            <a:pPr marL="0" indent="0">
              <a:buNone/>
            </a:pPr>
            <a:r>
              <a:rPr lang="en-GB" sz="4400" i="1" spc="-300" dirty="0" smtClean="0">
                <a:effectLst>
                  <a:outerShdw blurRad="38100" dist="38100" dir="2700000" algn="tl">
                    <a:srgbClr val="000000">
                      <a:alpha val="43137"/>
                    </a:srgbClr>
                  </a:outerShdw>
                </a:effectLst>
                <a:latin typeface="Berlin Sans FB Demi" panose="020E0802020502020306" pitchFamily="34" charset="0"/>
              </a:rPr>
              <a:t>The Zone</a:t>
            </a:r>
            <a:endParaRPr lang="en-GB" sz="4400" i="1" spc="-300" dirty="0">
              <a:effectLst>
                <a:outerShdw blurRad="38100" dist="38100" dir="2700000" algn="tl">
                  <a:srgbClr val="000000">
                    <a:alpha val="43137"/>
                  </a:srgbClr>
                </a:outerShdw>
              </a:effectLst>
              <a:latin typeface="Berlin Sans FB Demi" panose="020E0802020502020306" pitchFamily="34" charset="0"/>
            </a:endParaRPr>
          </a:p>
        </p:txBody>
      </p:sp>
      <p:sp>
        <p:nvSpPr>
          <p:cNvPr id="4" name="Text Placeholder 3"/>
          <p:cNvSpPr>
            <a:spLocks noGrp="1"/>
          </p:cNvSpPr>
          <p:nvPr>
            <p:ph type="body" sz="half" idx="2"/>
          </p:nvPr>
        </p:nvSpPr>
        <p:spPr>
          <a:xfrm>
            <a:off x="1058373" y="4279107"/>
            <a:ext cx="2330939" cy="679750"/>
          </a:xfrm>
        </p:spPr>
        <p:txBody>
          <a:bodyPr>
            <a:normAutofit/>
          </a:bodyPr>
          <a:lstStyle/>
          <a:p>
            <a:r>
              <a:rPr lang="en-GB" sz="3200" dirty="0" smtClean="0">
                <a:effectLst>
                  <a:outerShdw blurRad="38100" dist="38100" dir="2700000" algn="tl">
                    <a:srgbClr val="000000">
                      <a:alpha val="43137"/>
                    </a:srgbClr>
                  </a:outerShdw>
                </a:effectLst>
                <a:latin typeface="Berlin Sans FB Demi" panose="020E0802020502020306" pitchFamily="34" charset="0"/>
              </a:rPr>
              <a:t>Table of  </a:t>
            </a:r>
            <a:endParaRPr lang="en-GB" sz="3200" dirty="0">
              <a:effectLst>
                <a:outerShdw blurRad="38100" dist="38100" dir="2700000" algn="tl">
                  <a:srgbClr val="000000">
                    <a:alpha val="43137"/>
                  </a:srgbClr>
                </a:outerShdw>
              </a:effectLst>
              <a:latin typeface="Berlin Sans FB Demi" panose="020E0802020502020306" pitchFamily="34" charset="0"/>
            </a:endParaRPr>
          </a:p>
        </p:txBody>
      </p:sp>
      <p:sp>
        <p:nvSpPr>
          <p:cNvPr id="5" name="TextBox 4"/>
          <p:cNvSpPr txBox="1"/>
          <p:nvPr/>
        </p:nvSpPr>
        <p:spPr>
          <a:xfrm>
            <a:off x="9372539" y="855558"/>
            <a:ext cx="2470760" cy="1077218"/>
          </a:xfrm>
          <a:prstGeom prst="rect">
            <a:avLst/>
          </a:prstGeom>
          <a:noFill/>
        </p:spPr>
        <p:txBody>
          <a:bodyPr wrap="square" rtlCol="0">
            <a:spAutoFit/>
          </a:bodyPr>
          <a:lstStyle/>
          <a:p>
            <a:r>
              <a:rPr lang="en-GB" sz="3200" dirty="0" smtClean="0">
                <a:effectLst>
                  <a:outerShdw blurRad="38100" dist="38100" dir="2700000" algn="tl">
                    <a:srgbClr val="000000">
                      <a:alpha val="43137"/>
                    </a:srgbClr>
                  </a:outerShdw>
                </a:effectLst>
                <a:latin typeface="Berlin Sans FB Demi" panose="020E0802020502020306" pitchFamily="34" charset="0"/>
              </a:rPr>
              <a:t>Certificate in Assembly </a:t>
            </a:r>
            <a:endParaRPr lang="en-GB" sz="3200" dirty="0">
              <a:effectLst>
                <a:outerShdw blurRad="38100" dist="38100" dir="2700000" algn="tl">
                  <a:srgbClr val="000000">
                    <a:alpha val="43137"/>
                  </a:srgbClr>
                </a:outerShdw>
              </a:effectLst>
              <a:latin typeface="Berlin Sans FB Demi" panose="020E0802020502020306" pitchFamily="34" charset="0"/>
            </a:endParaRPr>
          </a:p>
        </p:txBody>
      </p:sp>
      <p:sp>
        <p:nvSpPr>
          <p:cNvPr id="6" name="TextBox 5"/>
          <p:cNvSpPr txBox="1"/>
          <p:nvPr/>
        </p:nvSpPr>
        <p:spPr>
          <a:xfrm>
            <a:off x="8915400" y="3593862"/>
            <a:ext cx="2426677" cy="1200329"/>
          </a:xfrm>
          <a:prstGeom prst="rect">
            <a:avLst/>
          </a:prstGeom>
          <a:noFill/>
        </p:spPr>
        <p:txBody>
          <a:bodyPr wrap="square" rtlCol="0">
            <a:spAutoFit/>
          </a:bodyPr>
          <a:lstStyle/>
          <a:p>
            <a:r>
              <a:rPr lang="en-GB" sz="36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a:t>
            </a:r>
            <a:r>
              <a:rPr lang="en-GB" sz="3600" b="1" dirty="0" smtClean="0">
                <a:effectLst>
                  <a:outerShdw blurRad="38100" dist="38100" dir="2700000" algn="tl">
                    <a:srgbClr val="000000">
                      <a:alpha val="43137"/>
                    </a:srgbClr>
                  </a:outerShdw>
                </a:effectLst>
                <a:latin typeface="Berlin Sans FB Demi" panose="020E0802020502020306" pitchFamily="34" charset="0"/>
              </a:rPr>
              <a:t>o</a:t>
            </a:r>
            <a:r>
              <a:rPr lang="en-GB" sz="3600" b="1" dirty="0" smtClean="0">
                <a:solidFill>
                  <a:srgbClr val="00B0F0"/>
                </a:solidFill>
                <a:effectLst>
                  <a:outerShdw blurRad="38100" dist="38100" dir="2700000" algn="tl">
                    <a:srgbClr val="000000">
                      <a:alpha val="43137"/>
                    </a:srgbClr>
                  </a:outerShdw>
                </a:effectLst>
                <a:latin typeface="Berlin Sans FB Demi" panose="020E0802020502020306" pitchFamily="34" charset="0"/>
              </a:rPr>
              <a:t>m</a:t>
            </a:r>
            <a:r>
              <a:rPr lang="en-GB" sz="3600" b="1" dirty="0" smtClean="0">
                <a:solidFill>
                  <a:srgbClr val="00B050"/>
                </a:solidFill>
                <a:effectLst>
                  <a:outerShdw blurRad="38100" dist="38100" dir="2700000" algn="tl">
                    <a:srgbClr val="000000">
                      <a:alpha val="43137"/>
                    </a:srgbClr>
                  </a:outerShdw>
                </a:effectLst>
                <a:latin typeface="Berlin Sans FB Demi" panose="020E0802020502020306" pitchFamily="34" charset="0"/>
              </a:rPr>
              <a:t>P</a:t>
            </a:r>
            <a:r>
              <a:rPr lang="en-GB" sz="3600" b="1" dirty="0" smtClean="0">
                <a:solidFill>
                  <a:srgbClr val="FFFF00"/>
                </a:solidFill>
                <a:effectLst>
                  <a:outerShdw blurRad="38100" dist="38100" dir="2700000" algn="tl">
                    <a:srgbClr val="000000">
                      <a:alpha val="43137"/>
                    </a:srgbClr>
                  </a:outerShdw>
                </a:effectLst>
                <a:latin typeface="Berlin Sans FB Demi" panose="020E0802020502020306" pitchFamily="34" charset="0"/>
              </a:rPr>
              <a:t>o</a:t>
            </a:r>
            <a:r>
              <a:rPr lang="en-GB" sz="3600" b="1" dirty="0" smtClean="0">
                <a:solidFill>
                  <a:srgbClr val="FF6600"/>
                </a:solidFill>
                <a:effectLst>
                  <a:outerShdw blurRad="38100" dist="38100" dir="2700000" algn="tl">
                    <a:srgbClr val="000000">
                      <a:alpha val="43137"/>
                    </a:srgbClr>
                  </a:outerShdw>
                </a:effectLst>
                <a:latin typeface="Berlin Sans FB Demi" panose="020E0802020502020306" pitchFamily="34" charset="0"/>
              </a:rPr>
              <a:t>m</a:t>
            </a:r>
            <a:r>
              <a:rPr lang="en-GB" sz="3600" b="1" dirty="0" smtClean="0">
                <a:effectLst>
                  <a:outerShdw blurRad="38100" dist="38100" dir="2700000" algn="tl">
                    <a:srgbClr val="000000">
                      <a:alpha val="43137"/>
                    </a:srgbClr>
                  </a:outerShdw>
                </a:effectLst>
                <a:latin typeface="Berlin Sans FB Demi" panose="020E0802020502020306" pitchFamily="34" charset="0"/>
              </a:rPr>
              <a:t>s Challenge </a:t>
            </a:r>
            <a:endParaRPr lang="en-GB" sz="3600" b="1" dirty="0">
              <a:effectLst>
                <a:outerShdw blurRad="38100" dist="38100" dir="2700000" algn="tl">
                  <a:srgbClr val="000000">
                    <a:alpha val="43137"/>
                  </a:srgbClr>
                </a:outerShdw>
              </a:effectLst>
              <a:latin typeface="Berlin Sans FB Demi" panose="020E0802020502020306" pitchFamily="34" charset="0"/>
            </a:endParaRPr>
          </a:p>
        </p:txBody>
      </p:sp>
      <p:sp>
        <p:nvSpPr>
          <p:cNvPr id="8" name="TextBox 7"/>
          <p:cNvSpPr txBox="1"/>
          <p:nvPr/>
        </p:nvSpPr>
        <p:spPr>
          <a:xfrm>
            <a:off x="3260787" y="2038306"/>
            <a:ext cx="5442438" cy="2554545"/>
          </a:xfrm>
          <a:prstGeom prst="rect">
            <a:avLst/>
          </a:prstGeom>
          <a:noFill/>
        </p:spPr>
        <p:txBody>
          <a:bodyPr wrap="square" rtlCol="0">
            <a:spAutoFit/>
          </a:bodyPr>
          <a:lstStyle/>
          <a:p>
            <a:pPr algn="ctr"/>
            <a:r>
              <a:rPr lang="en-GB" sz="8000" b="1" dirty="0" smtClean="0">
                <a:effectLst>
                  <a:outerShdw blurRad="38100" dist="38100" dir="2700000" algn="tl">
                    <a:srgbClr val="000000">
                      <a:alpha val="43137"/>
                    </a:srgbClr>
                  </a:outerShdw>
                </a:effectLst>
                <a:latin typeface="Berlin Sans FB Demi" panose="020E0802020502020306" pitchFamily="34" charset="0"/>
              </a:rPr>
              <a:t>H</a:t>
            </a:r>
            <a:r>
              <a:rPr lang="en-GB" sz="8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a</a:t>
            </a:r>
            <a:r>
              <a:rPr lang="en-GB" sz="8000" b="1" dirty="0" smtClean="0">
                <a:solidFill>
                  <a:srgbClr val="00B0F0"/>
                </a:solidFill>
                <a:effectLst>
                  <a:outerShdw blurRad="38100" dist="38100" dir="2700000" algn="tl">
                    <a:srgbClr val="000000">
                      <a:alpha val="43137"/>
                    </a:srgbClr>
                  </a:outerShdw>
                </a:effectLst>
                <a:latin typeface="Berlin Sans FB Demi" panose="020E0802020502020306" pitchFamily="34" charset="0"/>
              </a:rPr>
              <a:t>p</a:t>
            </a:r>
            <a:r>
              <a:rPr lang="en-GB" sz="8000" b="1" dirty="0" smtClean="0">
                <a:solidFill>
                  <a:srgbClr val="FFC000"/>
                </a:solidFill>
                <a:effectLst>
                  <a:outerShdw blurRad="38100" dist="38100" dir="2700000" algn="tl">
                    <a:srgbClr val="000000">
                      <a:alpha val="43137"/>
                    </a:srgbClr>
                  </a:outerShdw>
                </a:effectLst>
                <a:latin typeface="Berlin Sans FB Demi" panose="020E0802020502020306" pitchFamily="34" charset="0"/>
              </a:rPr>
              <a:t>p</a:t>
            </a:r>
            <a:r>
              <a:rPr lang="en-GB" sz="8000" b="1" dirty="0" smtClean="0">
                <a:solidFill>
                  <a:srgbClr val="00B050"/>
                </a:solidFill>
                <a:effectLst>
                  <a:outerShdw blurRad="38100" dist="38100" dir="2700000" algn="tl">
                    <a:srgbClr val="000000">
                      <a:alpha val="43137"/>
                    </a:srgbClr>
                  </a:outerShdw>
                </a:effectLst>
                <a:latin typeface="Berlin Sans FB Demi" panose="020E0802020502020306" pitchFamily="34" charset="0"/>
              </a:rPr>
              <a:t>y</a:t>
            </a:r>
            <a:r>
              <a:rPr lang="en-GB" sz="8000" b="1" dirty="0" smtClean="0">
                <a:effectLst>
                  <a:outerShdw blurRad="38100" dist="38100" dir="2700000" algn="tl">
                    <a:srgbClr val="000000">
                      <a:alpha val="43137"/>
                    </a:srgbClr>
                  </a:outerShdw>
                </a:effectLst>
                <a:latin typeface="Berlin Sans FB Demi" panose="020E0802020502020306" pitchFamily="34" charset="0"/>
              </a:rPr>
              <a:t> </a:t>
            </a:r>
            <a:r>
              <a:rPr lang="en-GB" sz="8000" b="1" dirty="0" smtClean="0">
                <a:solidFill>
                  <a:srgbClr val="0070C0"/>
                </a:solidFill>
                <a:effectLst>
                  <a:outerShdw blurRad="38100" dist="38100" dir="2700000" algn="tl">
                    <a:srgbClr val="000000">
                      <a:alpha val="43137"/>
                    </a:srgbClr>
                  </a:outerShdw>
                </a:effectLst>
                <a:latin typeface="Berlin Sans FB Demi" panose="020E0802020502020306" pitchFamily="34" charset="0"/>
              </a:rPr>
              <a:t>L</a:t>
            </a:r>
            <a:r>
              <a:rPr lang="en-GB" sz="8000" b="1" dirty="0" smtClean="0">
                <a:effectLst>
                  <a:outerShdw blurRad="38100" dist="38100" dir="2700000" algn="tl">
                    <a:srgbClr val="000000">
                      <a:alpha val="43137"/>
                    </a:srgbClr>
                  </a:outerShdw>
                </a:effectLst>
                <a:latin typeface="Berlin Sans FB Demi" panose="020E0802020502020306" pitchFamily="34" charset="0"/>
              </a:rPr>
              <a:t>u</a:t>
            </a:r>
            <a:r>
              <a:rPr lang="en-GB" sz="8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n</a:t>
            </a:r>
            <a:r>
              <a:rPr lang="en-GB" sz="8000" b="1" dirty="0" smtClean="0">
                <a:solidFill>
                  <a:srgbClr val="92D050"/>
                </a:solidFill>
                <a:effectLst>
                  <a:outerShdw blurRad="38100" dist="38100" dir="2700000" algn="tl">
                    <a:srgbClr val="000000">
                      <a:alpha val="43137"/>
                    </a:srgbClr>
                  </a:outerShdw>
                </a:effectLst>
                <a:latin typeface="Berlin Sans FB Demi" panose="020E0802020502020306" pitchFamily="34" charset="0"/>
              </a:rPr>
              <a:t>c</a:t>
            </a:r>
            <a:r>
              <a:rPr lang="en-GB" sz="8000" b="1" dirty="0" smtClean="0">
                <a:solidFill>
                  <a:schemeClr val="accent2"/>
                </a:solidFill>
                <a:effectLst>
                  <a:outerShdw blurRad="38100" dist="38100" dir="2700000" algn="tl">
                    <a:srgbClr val="000000">
                      <a:alpha val="43137"/>
                    </a:srgbClr>
                  </a:outerShdw>
                </a:effectLst>
                <a:latin typeface="Berlin Sans FB Demi" panose="020E0802020502020306" pitchFamily="34" charset="0"/>
              </a:rPr>
              <a:t>h</a:t>
            </a:r>
            <a:r>
              <a:rPr lang="en-GB" sz="8000" b="1" dirty="0" smtClean="0">
                <a:effectLst>
                  <a:outerShdw blurRad="38100" dist="38100" dir="2700000" algn="tl">
                    <a:srgbClr val="000000">
                      <a:alpha val="43137"/>
                    </a:srgbClr>
                  </a:outerShdw>
                </a:effectLst>
                <a:latin typeface="Berlin Sans FB Demi" panose="020E0802020502020306" pitchFamily="34" charset="0"/>
              </a:rPr>
              <a:t>t</a:t>
            </a:r>
            <a:r>
              <a:rPr lang="en-GB" sz="8000" b="1" dirty="0" smtClean="0">
                <a:solidFill>
                  <a:srgbClr val="FF3399"/>
                </a:solidFill>
                <a:effectLst>
                  <a:outerShdw blurRad="38100" dist="38100" dir="2700000" algn="tl">
                    <a:srgbClr val="000000">
                      <a:alpha val="43137"/>
                    </a:srgbClr>
                  </a:outerShdw>
                </a:effectLst>
                <a:latin typeface="Berlin Sans FB Demi" panose="020E0802020502020306" pitchFamily="34" charset="0"/>
              </a:rPr>
              <a:t>i</a:t>
            </a:r>
            <a:r>
              <a:rPr lang="en-GB" sz="8000" b="1" dirty="0" smtClean="0">
                <a:solidFill>
                  <a:srgbClr val="66FFCC"/>
                </a:solidFill>
                <a:effectLst>
                  <a:outerShdw blurRad="38100" dist="38100" dir="2700000" algn="tl">
                    <a:srgbClr val="000000">
                      <a:alpha val="43137"/>
                    </a:srgbClr>
                  </a:outerShdw>
                </a:effectLst>
                <a:latin typeface="Berlin Sans FB Demi" panose="020E0802020502020306" pitchFamily="34" charset="0"/>
              </a:rPr>
              <a:t>m</a:t>
            </a:r>
            <a:r>
              <a:rPr lang="en-GB" sz="8000" b="1" dirty="0" smtClean="0">
                <a:solidFill>
                  <a:srgbClr val="9933FF"/>
                </a:solidFill>
                <a:effectLst>
                  <a:outerShdw blurRad="38100" dist="38100" dir="2700000" algn="tl">
                    <a:srgbClr val="000000">
                      <a:alpha val="43137"/>
                    </a:srgbClr>
                  </a:outerShdw>
                </a:effectLst>
                <a:latin typeface="Berlin Sans FB Demi" panose="020E0802020502020306" pitchFamily="34" charset="0"/>
              </a:rPr>
              <a:t>e</a:t>
            </a:r>
            <a:r>
              <a:rPr lang="en-GB" sz="8000" b="1" dirty="0" smtClean="0">
                <a:solidFill>
                  <a:srgbClr val="0033CC"/>
                </a:solidFill>
                <a:effectLst>
                  <a:outerShdw blurRad="38100" dist="38100" dir="2700000" algn="tl">
                    <a:srgbClr val="000000">
                      <a:alpha val="43137"/>
                    </a:srgbClr>
                  </a:outerShdw>
                </a:effectLst>
                <a:latin typeface="Berlin Sans FB Demi" panose="020E0802020502020306" pitchFamily="34" charset="0"/>
              </a:rPr>
              <a:t>s</a:t>
            </a:r>
            <a:endParaRPr lang="en-GB" sz="8000" b="1" dirty="0">
              <a:solidFill>
                <a:srgbClr val="0033CC"/>
              </a:solidFill>
              <a:effectLst>
                <a:outerShdw blurRad="38100" dist="38100" dir="2700000" algn="tl">
                  <a:srgbClr val="000000">
                    <a:alpha val="43137"/>
                  </a:srgbClr>
                </a:outerShdw>
              </a:effectLst>
              <a:latin typeface="Berlin Sans FB Demi" panose="020E0802020502020306" pitchFamily="34" charset="0"/>
            </a:endParaRPr>
          </a:p>
        </p:txBody>
      </p:sp>
      <p:sp>
        <p:nvSpPr>
          <p:cNvPr id="9" name="TextBox 8"/>
          <p:cNvSpPr txBox="1"/>
          <p:nvPr/>
        </p:nvSpPr>
        <p:spPr>
          <a:xfrm>
            <a:off x="5310554" y="5279737"/>
            <a:ext cx="3965331" cy="1077218"/>
          </a:xfrm>
          <a:prstGeom prst="rect">
            <a:avLst/>
          </a:prstGeom>
          <a:noFill/>
        </p:spPr>
        <p:txBody>
          <a:bodyPr wrap="square" rtlCol="0">
            <a:spAutoFit/>
          </a:bodyPr>
          <a:lstStyle/>
          <a:p>
            <a:r>
              <a:rPr lang="en-GB" sz="3200" dirty="0" smtClean="0">
                <a:solidFill>
                  <a:srgbClr val="FFC000"/>
                </a:solidFill>
                <a:latin typeface="Berlin Sans FB Demi" panose="020E0802020502020306" pitchFamily="34" charset="0"/>
              </a:rPr>
              <a:t>Golden</a:t>
            </a:r>
            <a:r>
              <a:rPr lang="en-GB" sz="3200" dirty="0" smtClean="0">
                <a:latin typeface="Berlin Sans FB Demi" panose="020E0802020502020306" pitchFamily="34" charset="0"/>
              </a:rPr>
              <a:t> Lunchbox Class Reward </a:t>
            </a:r>
            <a:endParaRPr lang="en-GB" sz="3200" dirty="0">
              <a:latin typeface="Berlin Sans FB Demi" panose="020E0802020502020306" pitchFamily="34" charset="0"/>
            </a:endParaRPr>
          </a:p>
        </p:txBody>
      </p:sp>
      <p:cxnSp>
        <p:nvCxnSpPr>
          <p:cNvPr id="11" name="Straight Connector 10"/>
          <p:cNvCxnSpPr/>
          <p:nvPr/>
        </p:nvCxnSpPr>
        <p:spPr>
          <a:xfrm flipH="1">
            <a:off x="8649433" y="4730262"/>
            <a:ext cx="457200" cy="678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322169" y="4758357"/>
            <a:ext cx="826478" cy="85901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713177" y="5668811"/>
            <a:ext cx="3789484" cy="1077218"/>
          </a:xfrm>
          <a:prstGeom prst="rect">
            <a:avLst/>
          </a:prstGeom>
          <a:noFill/>
        </p:spPr>
        <p:txBody>
          <a:bodyPr wrap="square" rtlCol="0">
            <a:spAutoFit/>
          </a:bodyPr>
          <a:lstStyle/>
          <a:p>
            <a:r>
              <a:rPr lang="en-GB" sz="3200" dirty="0" smtClean="0">
                <a:solidFill>
                  <a:srgbClr val="FFC000"/>
                </a:solidFill>
                <a:latin typeface="Berlin Sans FB Demi" panose="020E0802020502020306" pitchFamily="34" charset="0"/>
              </a:rPr>
              <a:t>Golden</a:t>
            </a:r>
            <a:r>
              <a:rPr lang="en-GB" sz="3200" dirty="0" smtClean="0">
                <a:latin typeface="Berlin Sans FB Demi" panose="020E0802020502020306" pitchFamily="34" charset="0"/>
              </a:rPr>
              <a:t> Lunchbox Award </a:t>
            </a:r>
            <a:endParaRPr lang="en-GB" sz="3200" dirty="0">
              <a:latin typeface="Berlin Sans FB Demi" panose="020E0802020502020306" pitchFamily="34" charset="0"/>
            </a:endParaRPr>
          </a:p>
        </p:txBody>
      </p:sp>
      <p:sp>
        <p:nvSpPr>
          <p:cNvPr id="20" name="Rectangle 19"/>
          <p:cNvSpPr/>
          <p:nvPr/>
        </p:nvSpPr>
        <p:spPr>
          <a:xfrm>
            <a:off x="-96924" y="4607437"/>
            <a:ext cx="4057098" cy="769441"/>
          </a:xfrm>
          <a:prstGeom prst="rect">
            <a:avLst/>
          </a:prstGeom>
          <a:noFill/>
        </p:spPr>
        <p:txBody>
          <a:bodyPr wrap="square" lIns="91440" tIns="45720" rIns="91440" bIns="45720">
            <a:spAutoFit/>
          </a:bodyPr>
          <a:lstStyle/>
          <a:p>
            <a:pPr algn="ctr"/>
            <a:r>
              <a:rPr lang="en-US" sz="4400" b="1" dirty="0" smtClean="0">
                <a:ln w="12700">
                  <a:solidFill>
                    <a:schemeClr val="accent1"/>
                  </a:solidFill>
                  <a:prstDash val="solid"/>
                </a:ln>
                <a:solidFill>
                  <a:srgbClr val="FF0000"/>
                </a:solidFill>
                <a:effectLst>
                  <a:outerShdw dist="38100" dir="2640000" algn="bl" rotWithShape="0">
                    <a:schemeClr val="accent1"/>
                  </a:outerShdw>
                </a:effectLst>
                <a:latin typeface="Bauhaus 93" panose="04030905020B02020C02" pitchFamily="82" charset="0"/>
              </a:rPr>
              <a:t>Awesomeness </a:t>
            </a:r>
            <a:endParaRPr lang="en-US" sz="4400" b="1" cap="none" spc="0" dirty="0">
              <a:ln w="12700">
                <a:solidFill>
                  <a:schemeClr val="accent1"/>
                </a:solidFill>
                <a:prstDash val="solid"/>
              </a:ln>
              <a:solidFill>
                <a:srgbClr val="FF0000"/>
              </a:solidFill>
              <a:effectLst>
                <a:outerShdw dist="38100" dir="2640000" algn="bl" rotWithShape="0">
                  <a:schemeClr val="accent1"/>
                </a:outerShdw>
              </a:effectLst>
              <a:latin typeface="Bauhaus 93" panose="04030905020B02020C02" pitchFamily="82" charset="0"/>
            </a:endParaRPr>
          </a:p>
        </p:txBody>
      </p:sp>
      <p:sp>
        <p:nvSpPr>
          <p:cNvPr id="22" name="TextBox 21"/>
          <p:cNvSpPr txBox="1"/>
          <p:nvPr/>
        </p:nvSpPr>
        <p:spPr>
          <a:xfrm>
            <a:off x="7597531" y="90148"/>
            <a:ext cx="4905130" cy="584775"/>
          </a:xfrm>
          <a:prstGeom prst="rect">
            <a:avLst/>
          </a:prstGeom>
          <a:noFill/>
        </p:spPr>
        <p:txBody>
          <a:bodyPr wrap="square" rtlCol="0">
            <a:spAutoFit/>
          </a:bodyPr>
          <a:lstStyle/>
          <a:p>
            <a:r>
              <a:rPr lang="en-GB" sz="3200" dirty="0" smtClean="0">
                <a:effectLst>
                  <a:outerShdw blurRad="38100" dist="38100" dir="2700000" algn="tl">
                    <a:srgbClr val="000000">
                      <a:alpha val="43137"/>
                    </a:srgbClr>
                  </a:outerShdw>
                </a:effectLst>
                <a:latin typeface="Berlin Sans FB Demi" panose="020E0802020502020306" pitchFamily="34" charset="0"/>
              </a:rPr>
              <a:t>Behaviour Expectations </a:t>
            </a:r>
            <a:endParaRPr lang="en-GB" sz="3200" dirty="0">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138429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276975" y="2771721"/>
            <a:ext cx="5838824" cy="3867150"/>
          </a:xfrm>
          <a:prstGeom prst="round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19061" y="2763362"/>
            <a:ext cx="6000751" cy="3867150"/>
          </a:xfrm>
          <a:prstGeom prst="roundRect">
            <a:avLst/>
          </a:prstGeom>
          <a:solidFill>
            <a:srgbClr val="00B05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323973" y="64455"/>
            <a:ext cx="9525000" cy="984885"/>
          </a:xfrm>
          <a:prstGeom prst="rect">
            <a:avLst/>
          </a:prstGeom>
          <a:noFill/>
        </p:spPr>
        <p:txBody>
          <a:bodyPr wrap="square" rtlCol="0">
            <a:spAutoFit/>
          </a:bodyPr>
          <a:lstStyle/>
          <a:p>
            <a:pPr algn="ctr"/>
            <a:r>
              <a:rPr lang="en-GB" sz="4000" dirty="0" smtClean="0">
                <a:latin typeface="Berlin Sans FB Demi" panose="020E0802020502020306" pitchFamily="34" charset="0"/>
              </a:rPr>
              <a:t>Lunchtime Survey </a:t>
            </a:r>
            <a:endParaRPr lang="en-GB" dirty="0" smtClean="0"/>
          </a:p>
          <a:p>
            <a:endParaRPr lang="en-GB" dirty="0"/>
          </a:p>
        </p:txBody>
      </p:sp>
      <p:sp>
        <p:nvSpPr>
          <p:cNvPr id="6" name="Rectangle 5"/>
          <p:cNvSpPr/>
          <p:nvPr/>
        </p:nvSpPr>
        <p:spPr>
          <a:xfrm>
            <a:off x="123825" y="703751"/>
            <a:ext cx="11991974" cy="2789353"/>
          </a:xfrm>
          <a:prstGeom prst="rect">
            <a:avLst/>
          </a:prstGeom>
        </p:spPr>
        <p:txBody>
          <a:bodyPr wrap="square">
            <a:spAutoFit/>
          </a:bodyPr>
          <a:lstStyle/>
          <a:p>
            <a:pPr lvl="0">
              <a:spcAft>
                <a:spcPts val="0"/>
              </a:spcAft>
            </a:pPr>
            <a:r>
              <a:rPr lang="en-US" sz="2000" dirty="0" smtClean="0">
                <a:latin typeface="Comic Sans MS" panose="030F0702030302020204" pitchFamily="66" charset="0"/>
                <a:ea typeface="Times New Roman" panose="02020603050405020304" pitchFamily="18" charset="0"/>
                <a:cs typeface="Times New Roman" panose="02020603050405020304" pitchFamily="18" charset="0"/>
              </a:rPr>
              <a:t>We asked your opinion on lunchtimes and this is what you shared:</a:t>
            </a:r>
          </a:p>
          <a:p>
            <a:pPr lvl="0">
              <a:spcAft>
                <a:spcPts val="0"/>
              </a:spcAft>
            </a:pPr>
            <a:endParaRPr lang="en-US" sz="2000" dirty="0" smtClean="0">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US" sz="2000" dirty="0" smtClean="0">
                <a:latin typeface="Comic Sans MS" panose="030F0702030302020204" pitchFamily="66" charset="0"/>
                <a:ea typeface="Times New Roman" panose="02020603050405020304" pitchFamily="18" charset="0"/>
                <a:cs typeface="Times New Roman" panose="02020603050405020304" pitchFamily="18" charset="0"/>
              </a:rPr>
              <a:t>20</a:t>
            </a:r>
            <a:r>
              <a:rPr lang="en-US" sz="2000" dirty="0">
                <a:latin typeface="Comic Sans MS" panose="030F0702030302020204" pitchFamily="66" charset="0"/>
                <a:ea typeface="Times New Roman" panose="02020603050405020304" pitchFamily="18" charset="0"/>
                <a:cs typeface="Times New Roman" panose="02020603050405020304" pitchFamily="18" charset="0"/>
              </a:rPr>
              <a:t>% of the whole school scored the </a:t>
            </a:r>
            <a:r>
              <a:rPr lang="en-U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playground</a:t>
            </a:r>
            <a:r>
              <a:rPr lang="en-US" sz="2000" dirty="0">
                <a:latin typeface="Comic Sans MS" panose="030F0702030302020204" pitchFamily="66" charset="0"/>
                <a:ea typeface="Times New Roman" panose="02020603050405020304" pitchFamily="18" charset="0"/>
                <a:cs typeface="Times New Roman" panose="02020603050405020304" pitchFamily="18" charset="0"/>
              </a:rPr>
              <a:t> experience as ‘good</a:t>
            </a:r>
            <a:r>
              <a:rPr lang="en-US" sz="2000" dirty="0" smtClean="0">
                <a:latin typeface="Comic Sans MS" panose="030F0702030302020204" pitchFamily="66" charset="0"/>
                <a:ea typeface="Times New Roman" panose="02020603050405020304" pitchFamily="18" charset="0"/>
                <a:cs typeface="Times New Roman" panose="02020603050405020304" pitchFamily="18" charset="0"/>
              </a:rPr>
              <a:t>’.</a:t>
            </a:r>
            <a:r>
              <a:rPr lang="en-GB" dirty="0">
                <a:latin typeface="Comic Sans MS" panose="030F0702030302020204" pitchFamily="66" charset="0"/>
                <a:ea typeface="Times New Roman" panose="02020603050405020304" pitchFamily="18" charset="0"/>
                <a:cs typeface="Times New Roman" panose="02020603050405020304" pitchFamily="18" charset="0"/>
              </a:rPr>
              <a:t> </a:t>
            </a:r>
            <a:r>
              <a:rPr lang="en-US" sz="2000" dirty="0" smtClean="0">
                <a:latin typeface="Comic Sans MS" panose="030F0702030302020204" pitchFamily="66" charset="0"/>
                <a:ea typeface="Times New Roman" panose="02020603050405020304" pitchFamily="18" charset="0"/>
                <a:cs typeface="Times New Roman" panose="02020603050405020304" pitchFamily="18" charset="0"/>
              </a:rPr>
              <a:t>53% felt the playground at lunchtime ‘is ok’.</a:t>
            </a:r>
          </a:p>
          <a:p>
            <a:pPr marL="342900" indent="-342900">
              <a:buFont typeface="Symbol" panose="05050102010706020507" pitchFamily="18" charset="2"/>
              <a:buChar char=""/>
            </a:pPr>
            <a:r>
              <a:rPr lang="en-US" sz="2000" dirty="0">
                <a:latin typeface="Comic Sans MS" panose="030F0702030302020204" pitchFamily="66" charset="0"/>
              </a:rPr>
              <a:t>O</a:t>
            </a:r>
            <a:r>
              <a:rPr lang="en-US" sz="2000" dirty="0" smtClean="0">
                <a:latin typeface="Comic Sans MS" panose="030F0702030302020204" pitchFamily="66" charset="0"/>
              </a:rPr>
              <a:t>nly </a:t>
            </a:r>
            <a:r>
              <a:rPr lang="en-US" sz="2000" dirty="0">
                <a:latin typeface="Comic Sans MS" panose="030F0702030302020204" pitchFamily="66" charset="0"/>
              </a:rPr>
              <a:t>7% of the whole school feel the </a:t>
            </a:r>
            <a:r>
              <a:rPr lang="en-US" sz="2000" dirty="0">
                <a:solidFill>
                  <a:srgbClr val="FF0000"/>
                </a:solidFill>
                <a:latin typeface="Comic Sans MS" panose="030F0702030302020204" pitchFamily="66" charset="0"/>
              </a:rPr>
              <a:t>dining hall </a:t>
            </a:r>
            <a:r>
              <a:rPr lang="en-US" sz="2000" dirty="0">
                <a:latin typeface="Comic Sans MS" panose="030F0702030302020204" pitchFamily="66" charset="0"/>
              </a:rPr>
              <a:t>experience at lunchtime is ‘good’ with 35% whole school and 59% of KS1 voting ‘not much’. </a:t>
            </a:r>
            <a:endParaRPr lang="en-GB" dirty="0" smtClean="0">
              <a:effectLst/>
              <a:latin typeface="Comic Sans MS" panose="030F0702030302020204" pitchFamily="66" charset="0"/>
              <a:ea typeface="Times New Roman" panose="02020603050405020304" pitchFamily="18" charset="0"/>
              <a:cs typeface="Times New Roman" panose="02020603050405020304" pitchFamily="18" charset="0"/>
            </a:endParaRPr>
          </a:p>
          <a:p>
            <a:pPr lvl="0">
              <a:spcAft>
                <a:spcPts val="0"/>
              </a:spcAft>
            </a:pP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latin typeface="SassoonPrimaryType" panose="00000400000000000000" pitchFamily="2" charset="0"/>
                <a:ea typeface="Times New Roman" panose="02020603050405020304" pitchFamily="18" charset="0"/>
                <a:cs typeface="Times New Roman" panose="02020603050405020304" pitchFamily="18" charset="0"/>
              </a:rPr>
              <a:t>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smtClean="0">
                <a:latin typeface="Comic Sans MS" panose="030F0702030302020204" pitchFamily="66" charset="0"/>
                <a:ea typeface="Times New Roman" panose="02020603050405020304" pitchFamily="18" charset="0"/>
              </a:rPr>
              <a:t> </a:t>
            </a:r>
          </a:p>
        </p:txBody>
      </p:sp>
      <p:sp>
        <p:nvSpPr>
          <p:cNvPr id="12" name="TextBox 11"/>
          <p:cNvSpPr txBox="1"/>
          <p:nvPr/>
        </p:nvSpPr>
        <p:spPr>
          <a:xfrm>
            <a:off x="252414" y="3252590"/>
            <a:ext cx="5867398" cy="2905411"/>
          </a:xfrm>
          <a:prstGeom prst="rect">
            <a:avLst/>
          </a:prstGeom>
          <a:noFill/>
        </p:spPr>
        <p:txBody>
          <a:bodyPr wrap="square" rtlCol="0">
            <a:spAutoFit/>
          </a:bodyPr>
          <a:lstStyle/>
          <a:p>
            <a:pPr>
              <a:lnSpc>
                <a:spcPct val="107000"/>
              </a:lnSpc>
              <a:spcAft>
                <a:spcPts val="0"/>
              </a:spcAft>
            </a:pPr>
            <a:r>
              <a:rPr lang="en-US" sz="2000" dirty="0" smtClean="0">
                <a:latin typeface="Comic Sans MS" panose="030F0702030302020204" pitchFamily="66" charset="0"/>
                <a:ea typeface="Times New Roman" panose="02020603050405020304" pitchFamily="18" charset="0"/>
                <a:cs typeface="Times New Roman" panose="02020603050405020304" pitchFamily="18" charset="0"/>
              </a:rPr>
              <a:t>What you would like to keep about Lunchtimes: </a:t>
            </a:r>
          </a:p>
          <a:p>
            <a:pPr>
              <a:lnSpc>
                <a:spcPct val="107000"/>
              </a:lnSpc>
              <a:spcAft>
                <a:spcPts val="0"/>
              </a:spcAft>
            </a:pPr>
            <a:r>
              <a:rPr lang="en-US" sz="2000" dirty="0" smtClean="0">
                <a:latin typeface="Comic Sans MS" panose="030F0702030302020204" pitchFamily="66" charset="0"/>
                <a:ea typeface="Times New Roman" panose="02020603050405020304" pitchFamily="18" charset="0"/>
              </a:rPr>
              <a:t> </a:t>
            </a:r>
            <a:endParaRPr lang="en-GB" sz="2000" dirty="0" smtClean="0">
              <a:latin typeface="Comic Sans MS" panose="030F0702030302020204" pitchFamily="66" charset="0"/>
            </a:endParaRPr>
          </a:p>
          <a:p>
            <a:pPr marL="342900" lvl="0" indent="-342900">
              <a:spcAft>
                <a:spcPts val="0"/>
              </a:spcAft>
              <a:buFont typeface="+mj-lt"/>
              <a:buAutoNum type="arabicPeriod"/>
            </a:pPr>
            <a:r>
              <a:rPr lang="en-US" sz="2000" dirty="0" smtClean="0">
                <a:latin typeface="Comic Sans MS" panose="030F0702030302020204" pitchFamily="66" charset="0"/>
                <a:ea typeface="Times New Roman" panose="02020603050405020304" pitchFamily="18" charset="0"/>
              </a:rPr>
              <a:t>Peer Mediators</a:t>
            </a:r>
          </a:p>
          <a:p>
            <a:pPr marL="342900" lvl="0" indent="-342900">
              <a:spcAft>
                <a:spcPts val="0"/>
              </a:spcAft>
              <a:buFont typeface="+mj-lt"/>
              <a:buAutoNum type="arabicPeriod"/>
            </a:pPr>
            <a:r>
              <a:rPr lang="en-US" sz="2000" dirty="0" smtClean="0">
                <a:latin typeface="Comic Sans MS" panose="030F0702030302020204" pitchFamily="66" charset="0"/>
                <a:ea typeface="Times New Roman" panose="02020603050405020304" pitchFamily="18" charset="0"/>
              </a:rPr>
              <a:t>Play Leaders</a:t>
            </a:r>
          </a:p>
          <a:p>
            <a:pPr marL="342900" lvl="0" indent="-342900">
              <a:spcAft>
                <a:spcPts val="0"/>
              </a:spcAft>
              <a:buFont typeface="+mj-lt"/>
              <a:buAutoNum type="arabicPeriod"/>
            </a:pPr>
            <a:r>
              <a:rPr lang="en-US" sz="2000" dirty="0" smtClean="0">
                <a:latin typeface="Comic Sans MS" panose="030F0702030302020204" pitchFamily="66" charset="0"/>
                <a:ea typeface="Times New Roman" panose="02020603050405020304" pitchFamily="18" charset="0"/>
              </a:rPr>
              <a:t>Singing Playgrounds</a:t>
            </a:r>
          </a:p>
          <a:p>
            <a:pPr marL="342900" lvl="0" indent="-342900">
              <a:spcAft>
                <a:spcPts val="0"/>
              </a:spcAft>
              <a:buFont typeface="+mj-lt"/>
              <a:buAutoNum type="arabicPeriod"/>
            </a:pPr>
            <a:r>
              <a:rPr lang="en-US" sz="2000" dirty="0" smtClean="0">
                <a:latin typeface="Comic Sans MS" panose="030F0702030302020204" pitchFamily="66" charset="0"/>
                <a:ea typeface="Times New Roman" panose="02020603050405020304" pitchFamily="18" charset="0"/>
              </a:rPr>
              <a:t>Play equipment and climbing frames</a:t>
            </a:r>
            <a:endParaRPr lang="en-US" sz="2000" dirty="0">
              <a:latin typeface="Comic Sans MS" panose="030F0702030302020204" pitchFamily="66" charset="0"/>
              <a:ea typeface="Times New Roman" panose="02020603050405020304" pitchFamily="18" charset="0"/>
            </a:endParaRPr>
          </a:p>
          <a:p>
            <a:pPr marL="342900" lvl="0" indent="-342900">
              <a:spcAft>
                <a:spcPts val="0"/>
              </a:spcAft>
              <a:buFont typeface="+mj-lt"/>
              <a:buAutoNum type="arabicPeriod"/>
            </a:pPr>
            <a:r>
              <a:rPr lang="en-US" sz="2000" dirty="0" smtClean="0">
                <a:latin typeface="Comic Sans MS" panose="030F0702030302020204" pitchFamily="66" charset="0"/>
              </a:rPr>
              <a:t>The </a:t>
            </a:r>
            <a:r>
              <a:rPr lang="en-US" sz="2000" dirty="0">
                <a:latin typeface="Comic Sans MS" panose="030F0702030302020204" pitchFamily="66" charset="0"/>
              </a:rPr>
              <a:t>Quiet Area </a:t>
            </a:r>
            <a:endParaRPr lang="en-GB" sz="2000" dirty="0">
              <a:latin typeface="Comic Sans MS" panose="030F0702030302020204" pitchFamily="66" charset="0"/>
            </a:endParaRPr>
          </a:p>
          <a:p>
            <a:pPr marL="342900" lvl="0" indent="-342900">
              <a:spcAft>
                <a:spcPts val="0"/>
              </a:spcAft>
              <a:buFont typeface="+mj-lt"/>
              <a:buAutoNum type="arabicPeriod"/>
            </a:pPr>
            <a:r>
              <a:rPr lang="en-US" sz="2000" dirty="0" smtClean="0">
                <a:latin typeface="Comic Sans MS" panose="030F0702030302020204" pitchFamily="66" charset="0"/>
                <a:ea typeface="Times New Roman" panose="02020603050405020304" pitchFamily="18" charset="0"/>
              </a:rPr>
              <a:t>VIP </a:t>
            </a:r>
            <a:r>
              <a:rPr lang="en-US" sz="2000" dirty="0">
                <a:latin typeface="Comic Sans MS" panose="030F0702030302020204" pitchFamily="66" charset="0"/>
                <a:ea typeface="Times New Roman" panose="02020603050405020304" pitchFamily="18" charset="0"/>
              </a:rPr>
              <a:t>table</a:t>
            </a:r>
            <a:endParaRPr lang="en-GB" sz="2000" dirty="0">
              <a:latin typeface="Comic Sans MS" panose="030F0702030302020204" pitchFamily="66" charset="0"/>
            </a:endParaRPr>
          </a:p>
          <a:p>
            <a:pPr marL="342900" lvl="0" indent="-342900">
              <a:spcAft>
                <a:spcPts val="0"/>
              </a:spcAft>
              <a:buFont typeface="+mj-lt"/>
              <a:buAutoNum type="arabicPeriod"/>
            </a:pPr>
            <a:r>
              <a:rPr lang="en-GB" sz="2000" dirty="0" smtClean="0">
                <a:latin typeface="Comic Sans MS" panose="030F0702030302020204" pitchFamily="66" charset="0"/>
                <a:ea typeface="Calibri" panose="020F0502020204030204" pitchFamily="34" charset="0"/>
                <a:cs typeface="Times New Roman" panose="02020603050405020304" pitchFamily="18" charset="0"/>
              </a:rPr>
              <a:t>Buddy </a:t>
            </a:r>
            <a:r>
              <a:rPr lang="en-GB" sz="2000" dirty="0">
                <a:latin typeface="Comic Sans MS" panose="030F0702030302020204" pitchFamily="66" charset="0"/>
                <a:ea typeface="Calibri" panose="020F0502020204030204" pitchFamily="34" charset="0"/>
                <a:cs typeface="Times New Roman" panose="02020603050405020304" pitchFamily="18" charset="0"/>
              </a:rPr>
              <a:t>Bench </a:t>
            </a:r>
          </a:p>
        </p:txBody>
      </p:sp>
      <p:sp>
        <p:nvSpPr>
          <p:cNvPr id="13" name="TextBox 12"/>
          <p:cNvSpPr txBox="1"/>
          <p:nvPr/>
        </p:nvSpPr>
        <p:spPr>
          <a:xfrm>
            <a:off x="6572249" y="3252590"/>
            <a:ext cx="6067425" cy="3277820"/>
          </a:xfrm>
          <a:prstGeom prst="rect">
            <a:avLst/>
          </a:prstGeom>
          <a:noFill/>
        </p:spPr>
        <p:txBody>
          <a:bodyPr wrap="square" rtlCol="0">
            <a:spAutoFit/>
          </a:bodyPr>
          <a:lstStyle/>
          <a:p>
            <a:pPr>
              <a:lnSpc>
                <a:spcPct val="107000"/>
              </a:lnSpc>
              <a:spcAft>
                <a:spcPts val="0"/>
              </a:spcAft>
            </a:pPr>
            <a:r>
              <a:rPr lang="en-GB" sz="2000" dirty="0">
                <a:latin typeface="Comic Sans MS" panose="030F0702030302020204" pitchFamily="66" charset="0"/>
                <a:ea typeface="Times New Roman" panose="02020603050405020304" pitchFamily="18" charset="0"/>
                <a:cs typeface="Times New Roman" panose="02020603050405020304" pitchFamily="18" charset="0"/>
              </a:rPr>
              <a:t>What you would like to </a:t>
            </a:r>
            <a:r>
              <a:rPr lang="en-GB" sz="2000" dirty="0" smtClean="0">
                <a:latin typeface="Comic Sans MS" panose="030F0702030302020204" pitchFamily="66" charset="0"/>
                <a:ea typeface="Times New Roman" panose="02020603050405020304" pitchFamily="18" charset="0"/>
                <a:cs typeface="Times New Roman" panose="02020603050405020304" pitchFamily="18" charset="0"/>
              </a:rPr>
              <a:t>see change:</a:t>
            </a:r>
          </a:p>
          <a:p>
            <a:pPr>
              <a:lnSpc>
                <a:spcPct val="107000"/>
              </a:lnSpc>
              <a:spcAft>
                <a:spcPts val="0"/>
              </a:spcAft>
            </a:pPr>
            <a:endParaRPr lang="en-GB" sz="2000" dirty="0">
              <a:latin typeface="Comic Sans MS" panose="030F0702030302020204" pitchFamily="66" charset="0"/>
            </a:endParaRPr>
          </a:p>
          <a:p>
            <a:pPr marL="342900" lvl="0" indent="-342900">
              <a:spcAft>
                <a:spcPts val="0"/>
              </a:spcAft>
              <a:buFont typeface="+mj-lt"/>
              <a:buAutoNum type="arabicPeriod"/>
            </a:pPr>
            <a:r>
              <a:rPr lang="en-US" sz="2000" dirty="0" smtClean="0">
                <a:latin typeface="Comic Sans MS" panose="030F0702030302020204" pitchFamily="66" charset="0"/>
                <a:ea typeface="Times New Roman" panose="02020603050405020304" pitchFamily="18" charset="0"/>
              </a:rPr>
              <a:t>More thoughtful </a:t>
            </a:r>
            <a:r>
              <a:rPr lang="en-US" sz="2000" dirty="0">
                <a:latin typeface="Comic Sans MS" panose="030F0702030302020204" pitchFamily="66" charset="0"/>
                <a:ea typeface="Times New Roman" panose="02020603050405020304" pitchFamily="18" charset="0"/>
              </a:rPr>
              <a:t>behaviour </a:t>
            </a:r>
            <a:r>
              <a:rPr lang="en-US" sz="2000" dirty="0" smtClean="0">
                <a:latin typeface="Comic Sans MS" panose="030F0702030302020204" pitchFamily="66" charset="0"/>
                <a:ea typeface="Times New Roman" panose="02020603050405020304" pitchFamily="18" charset="0"/>
              </a:rPr>
              <a:t>towards each other</a:t>
            </a:r>
            <a:endParaRPr lang="en-US" sz="2000" dirty="0">
              <a:latin typeface="Comic Sans MS" panose="030F0702030302020204" pitchFamily="66" charset="0"/>
              <a:ea typeface="Times New Roman" panose="02020603050405020304" pitchFamily="18" charset="0"/>
            </a:endParaRPr>
          </a:p>
          <a:p>
            <a:pPr marL="342900" lvl="0" indent="-342900">
              <a:spcAft>
                <a:spcPts val="0"/>
              </a:spcAft>
              <a:buFont typeface="+mj-lt"/>
              <a:buAutoNum type="arabicPeriod"/>
            </a:pPr>
            <a:r>
              <a:rPr lang="en-US" sz="2000" dirty="0" smtClean="0">
                <a:latin typeface="Comic Sans MS" panose="030F0702030302020204" pitchFamily="66" charset="0"/>
                <a:ea typeface="Times New Roman" panose="02020603050405020304" pitchFamily="18" charset="0"/>
              </a:rPr>
              <a:t>Quieter and calmer dinner hall. </a:t>
            </a:r>
            <a:endParaRPr lang="en-GB" sz="2000" dirty="0">
              <a:latin typeface="Comic Sans MS" panose="030F0702030302020204" pitchFamily="66" charset="0"/>
            </a:endParaRPr>
          </a:p>
          <a:p>
            <a:pPr marL="342900" lvl="0" indent="-342900">
              <a:spcAft>
                <a:spcPts val="0"/>
              </a:spcAft>
              <a:buFont typeface="+mj-lt"/>
              <a:buAutoNum type="arabicPeriod"/>
            </a:pPr>
            <a:r>
              <a:rPr lang="en-US" sz="2000" dirty="0" smtClean="0">
                <a:latin typeface="Comic Sans MS" panose="030F0702030302020204" pitchFamily="66" charset="0"/>
                <a:ea typeface="Times New Roman" panose="02020603050405020304" pitchFamily="18" charset="0"/>
              </a:rPr>
              <a:t>Better table </a:t>
            </a:r>
            <a:r>
              <a:rPr lang="en-US" sz="2000" dirty="0">
                <a:latin typeface="Comic Sans MS" panose="030F0702030302020204" pitchFamily="66" charset="0"/>
                <a:ea typeface="Times New Roman" panose="02020603050405020304" pitchFamily="18" charset="0"/>
              </a:rPr>
              <a:t>manners</a:t>
            </a:r>
          </a:p>
          <a:p>
            <a:pPr marL="342900" lvl="0" indent="-342900">
              <a:spcAft>
                <a:spcPts val="0"/>
              </a:spcAft>
              <a:buFont typeface="+mj-lt"/>
              <a:buAutoNum type="arabicPeriod"/>
            </a:pPr>
            <a:r>
              <a:rPr lang="en-GB" sz="2000" dirty="0">
                <a:latin typeface="Comic Sans MS" panose="030F0702030302020204" pitchFamily="66" charset="0"/>
                <a:ea typeface="Times New Roman" panose="02020603050405020304" pitchFamily="18" charset="0"/>
              </a:rPr>
              <a:t>M</a:t>
            </a:r>
            <a:r>
              <a:rPr lang="en-GB" sz="2000" dirty="0" smtClean="0">
                <a:latin typeface="Comic Sans MS" panose="030F0702030302020204" pitchFamily="66" charset="0"/>
                <a:ea typeface="Times New Roman" panose="02020603050405020304" pitchFamily="18" charset="0"/>
              </a:rPr>
              <a:t>ore </a:t>
            </a:r>
            <a:r>
              <a:rPr lang="en-GB" sz="2000" dirty="0">
                <a:latin typeface="Comic Sans MS" panose="030F0702030302020204" pitchFamily="66" charset="0"/>
                <a:ea typeface="Times New Roman" panose="02020603050405020304" pitchFamily="18" charset="0"/>
              </a:rPr>
              <a:t>variety on the playground.           </a:t>
            </a:r>
            <a:endParaRPr lang="en-GB" sz="2000" dirty="0">
              <a:latin typeface="Comic Sans MS" panose="030F0702030302020204" pitchFamily="66" charset="0"/>
            </a:endParaRPr>
          </a:p>
          <a:p>
            <a:pPr>
              <a:lnSpc>
                <a:spcPct val="107000"/>
              </a:lnSpc>
              <a:spcAft>
                <a:spcPts val="0"/>
              </a:spcAft>
            </a:pPr>
            <a:r>
              <a:rPr lang="en-GB" sz="2000" dirty="0" smtClean="0">
                <a:latin typeface="Comic Sans MS" panose="030F0702030302020204" pitchFamily="66" charset="0"/>
              </a:rPr>
              <a:t>5. </a:t>
            </a:r>
            <a:r>
              <a:rPr lang="en-GB" sz="2000" dirty="0">
                <a:latin typeface="Comic Sans MS" panose="030F0702030302020204" pitchFamily="66" charset="0"/>
              </a:rPr>
              <a:t>Improvements to The Quiet </a:t>
            </a:r>
            <a:r>
              <a:rPr lang="en-GB" sz="2000" dirty="0" smtClean="0">
                <a:latin typeface="Comic Sans MS" panose="030F0702030302020204" pitchFamily="66" charset="0"/>
              </a:rPr>
              <a:t>Area</a:t>
            </a:r>
          </a:p>
          <a:p>
            <a:pPr>
              <a:lnSpc>
                <a:spcPct val="107000"/>
              </a:lnSpc>
              <a:spcAft>
                <a:spcPts val="0"/>
              </a:spcAft>
            </a:pPr>
            <a:r>
              <a:rPr lang="en-GB" sz="2000" dirty="0" smtClean="0">
                <a:latin typeface="Comic Sans MS" panose="030F0702030302020204" pitchFamily="66" charset="0"/>
              </a:rPr>
              <a:t>6. Improvements to the Buddy </a:t>
            </a:r>
            <a:r>
              <a:rPr lang="en-GB" sz="2000" dirty="0">
                <a:latin typeface="Comic Sans MS" panose="030F0702030302020204" pitchFamily="66" charset="0"/>
              </a:rPr>
              <a:t>Bench. </a:t>
            </a:r>
          </a:p>
          <a:p>
            <a:pPr>
              <a:lnSpc>
                <a:spcPct val="107000"/>
              </a:lnSpc>
              <a:spcAft>
                <a:spcPts val="0"/>
              </a:spcAft>
            </a:pPr>
            <a:r>
              <a:rPr lang="en-GB" sz="2000" dirty="0" smtClean="0">
                <a:latin typeface="Comic Sans MS" panose="030F0702030302020204" pitchFamily="66" charset="0"/>
                <a:ea typeface="Times New Roman" panose="02020603050405020304" pitchFamily="18" charset="0"/>
              </a:rPr>
              <a:t>7. </a:t>
            </a:r>
            <a:r>
              <a:rPr lang="en-US" sz="2000" dirty="0" smtClean="0">
                <a:latin typeface="Comic Sans MS" panose="030F0702030302020204" pitchFamily="66" charset="0"/>
                <a:ea typeface="Times New Roman" panose="02020603050405020304" pitchFamily="18" charset="0"/>
              </a:rPr>
              <a:t>More </a:t>
            </a:r>
            <a:r>
              <a:rPr lang="en-US" sz="2000" dirty="0">
                <a:latin typeface="Comic Sans MS" panose="030F0702030302020204" pitchFamily="66" charset="0"/>
                <a:ea typeface="Times New Roman" panose="02020603050405020304" pitchFamily="18" charset="0"/>
              </a:rPr>
              <a:t>time </a:t>
            </a:r>
            <a:r>
              <a:rPr lang="en-US" sz="2000" dirty="0" smtClean="0">
                <a:latin typeface="Comic Sans MS" panose="030F0702030302020204" pitchFamily="66" charset="0"/>
                <a:ea typeface="Times New Roman" panose="02020603050405020304" pitchFamily="18" charset="0"/>
              </a:rPr>
              <a:t>to </a:t>
            </a:r>
            <a:r>
              <a:rPr lang="en-US" sz="2000" dirty="0">
                <a:latin typeface="Comic Sans MS" panose="030F0702030302020204" pitchFamily="66" charset="0"/>
                <a:ea typeface="Times New Roman" panose="02020603050405020304" pitchFamily="18" charset="0"/>
              </a:rPr>
              <a:t>resolve conflicts</a:t>
            </a:r>
            <a:endParaRPr lang="en-GB" sz="2000" dirty="0"/>
          </a:p>
        </p:txBody>
      </p:sp>
    </p:spTree>
    <p:extLst>
      <p:ext uri="{BB962C8B-B14F-4D97-AF65-F5344CB8AC3E}">
        <p14:creationId xmlns:p14="http://schemas.microsoft.com/office/powerpoint/2010/main" val="2244783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1293" y="167054"/>
            <a:ext cx="6045081" cy="1846659"/>
          </a:xfrm>
          <a:prstGeom prst="rect">
            <a:avLst/>
          </a:prstGeom>
        </p:spPr>
        <p:txBody>
          <a:bodyPr wrap="square">
            <a:spAutoFit/>
          </a:bodyPr>
          <a:lstStyle/>
          <a:p>
            <a:pPr algn="ctr"/>
            <a:r>
              <a:rPr lang="en-GB" sz="6600" i="1" spc="-300" dirty="0">
                <a:effectLst>
                  <a:outerShdw blurRad="38100" dist="38100" dir="2700000" algn="tl">
                    <a:srgbClr val="000000">
                      <a:alpha val="43137"/>
                    </a:srgbClr>
                  </a:outerShdw>
                </a:effectLst>
                <a:latin typeface="Berlin Sans FB Demi" panose="020E0802020502020306" pitchFamily="34" charset="0"/>
              </a:rPr>
              <a:t>The </a:t>
            </a:r>
            <a:r>
              <a:rPr lang="en-GB" sz="6600" i="1" spc="-300" dirty="0" smtClean="0">
                <a:effectLst>
                  <a:outerShdw blurRad="38100" dist="38100" dir="2700000" algn="tl">
                    <a:srgbClr val="000000">
                      <a:alpha val="43137"/>
                    </a:srgbClr>
                  </a:outerShdw>
                </a:effectLst>
                <a:latin typeface="Berlin Sans FB Demi" panose="020E0802020502020306" pitchFamily="34" charset="0"/>
              </a:rPr>
              <a:t>Zone</a:t>
            </a:r>
          </a:p>
          <a:p>
            <a:pPr algn="ctr"/>
            <a:r>
              <a:rPr lang="en-GB" sz="2400" spc="-300" dirty="0" smtClean="0">
                <a:effectLst>
                  <a:outerShdw blurRad="38100" dist="38100" dir="2700000" algn="tl">
                    <a:srgbClr val="000000">
                      <a:alpha val="43137"/>
                    </a:srgbClr>
                  </a:outerShdw>
                </a:effectLst>
                <a:latin typeface="Comic Sans MS" panose="030F0702030302020204" pitchFamily="66" charset="0"/>
              </a:rPr>
              <a:t>Every day there will be a different activity  in ‘The Zone’ to suit all personalities.  </a:t>
            </a:r>
            <a:endParaRPr lang="en-GB" sz="2400" spc="-300" dirty="0">
              <a:effectLst>
                <a:outerShdw blurRad="38100" dist="38100" dir="2700000" algn="tl">
                  <a:srgbClr val="000000">
                    <a:alpha val="43137"/>
                  </a:srgbClr>
                </a:outerShdw>
              </a:effectLst>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9703" y="1992716"/>
            <a:ext cx="2320850" cy="2977392"/>
          </a:xfrm>
          <a:prstGeom prst="rect">
            <a:avLst/>
          </a:prstGeom>
        </p:spPr>
      </p:pic>
      <p:sp>
        <p:nvSpPr>
          <p:cNvPr id="5" name="TextBox 4"/>
          <p:cNvSpPr txBox="1"/>
          <p:nvPr/>
        </p:nvSpPr>
        <p:spPr>
          <a:xfrm>
            <a:off x="9276161" y="4761290"/>
            <a:ext cx="2762542" cy="461665"/>
          </a:xfrm>
          <a:prstGeom prst="rect">
            <a:avLst/>
          </a:prstGeom>
          <a:noFill/>
        </p:spPr>
        <p:txBody>
          <a:bodyPr wrap="square" rtlCol="0">
            <a:spAutoFit/>
          </a:bodyPr>
          <a:lstStyle/>
          <a:p>
            <a:r>
              <a:rPr lang="en-GB" sz="2400" dirty="0" smtClean="0">
                <a:latin typeface="Berlin Sans FB Demi" panose="020E0802020502020306" pitchFamily="34" charset="0"/>
              </a:rPr>
              <a:t>Competitive Play </a:t>
            </a:r>
            <a:endParaRPr lang="en-GB" sz="2400" dirty="0">
              <a:latin typeface="Berlin Sans FB Demi" panose="020E0802020502020306" pitchFamily="34" charset="0"/>
            </a:endParaRPr>
          </a:p>
        </p:txBody>
      </p:sp>
      <p:sp>
        <p:nvSpPr>
          <p:cNvPr id="6" name="TextBox 5"/>
          <p:cNvSpPr txBox="1"/>
          <p:nvPr/>
        </p:nvSpPr>
        <p:spPr>
          <a:xfrm>
            <a:off x="224975" y="4057571"/>
            <a:ext cx="2762542" cy="461665"/>
          </a:xfrm>
          <a:prstGeom prst="rect">
            <a:avLst/>
          </a:prstGeom>
          <a:noFill/>
        </p:spPr>
        <p:txBody>
          <a:bodyPr wrap="square" rtlCol="0">
            <a:spAutoFit/>
          </a:bodyPr>
          <a:lstStyle/>
          <a:p>
            <a:r>
              <a:rPr lang="en-GB" sz="2400" dirty="0" smtClean="0">
                <a:latin typeface="Berlin Sans FB Demi" panose="020E0802020502020306" pitchFamily="34" charset="0"/>
              </a:rPr>
              <a:t>Imaginative Play </a:t>
            </a:r>
            <a:endParaRPr lang="en-GB" sz="2400" dirty="0">
              <a:latin typeface="Berlin Sans FB Demi" panose="020E0802020502020306" pitchFamily="34" charset="0"/>
            </a:endParaRPr>
          </a:p>
        </p:txBody>
      </p:sp>
      <p:sp>
        <p:nvSpPr>
          <p:cNvPr id="7" name="TextBox 6"/>
          <p:cNvSpPr txBox="1"/>
          <p:nvPr/>
        </p:nvSpPr>
        <p:spPr>
          <a:xfrm>
            <a:off x="1058180" y="146057"/>
            <a:ext cx="2762542" cy="1846659"/>
          </a:xfrm>
          <a:prstGeom prst="rect">
            <a:avLst/>
          </a:prstGeom>
          <a:noFill/>
        </p:spPr>
        <p:txBody>
          <a:bodyPr wrap="square" rtlCol="0">
            <a:spAutoFit/>
          </a:bodyPr>
          <a:lstStyle/>
          <a:p>
            <a:r>
              <a:rPr lang="en-GB" sz="2400" dirty="0" smtClean="0">
                <a:latin typeface="Berlin Sans FB Demi" panose="020E0802020502020306" pitchFamily="34" charset="0"/>
              </a:rPr>
              <a:t>Creative Play</a:t>
            </a:r>
          </a:p>
          <a:p>
            <a:endParaRPr lang="en-GB" dirty="0"/>
          </a:p>
          <a:p>
            <a:endParaRPr lang="en-GB" dirty="0" smtClean="0"/>
          </a:p>
          <a:p>
            <a:endParaRPr lang="en-GB" dirty="0"/>
          </a:p>
          <a:p>
            <a:endParaRPr lang="en-GB" dirty="0" smtClean="0"/>
          </a:p>
          <a:p>
            <a:r>
              <a:rPr lang="en-GB" dirty="0" smtClean="0"/>
              <a:t> </a:t>
            </a:r>
            <a:endParaRPr lang="en-GB" dirty="0"/>
          </a:p>
        </p:txBody>
      </p:sp>
      <p:sp>
        <p:nvSpPr>
          <p:cNvPr id="8" name="TextBox 7"/>
          <p:cNvSpPr txBox="1"/>
          <p:nvPr/>
        </p:nvSpPr>
        <p:spPr>
          <a:xfrm>
            <a:off x="9625552" y="226003"/>
            <a:ext cx="2762542" cy="461665"/>
          </a:xfrm>
          <a:prstGeom prst="rect">
            <a:avLst/>
          </a:prstGeom>
          <a:noFill/>
        </p:spPr>
        <p:txBody>
          <a:bodyPr wrap="square" rtlCol="0">
            <a:spAutoFit/>
          </a:bodyPr>
          <a:lstStyle/>
          <a:p>
            <a:r>
              <a:rPr lang="en-GB" sz="2400" dirty="0" smtClean="0">
                <a:latin typeface="Berlin Sans FB Demi" panose="020E0802020502020306" pitchFamily="34" charset="0"/>
              </a:rPr>
              <a:t>Active Play </a:t>
            </a:r>
            <a:endParaRPr lang="en-GB" sz="2400" dirty="0">
              <a:latin typeface="Berlin Sans FB Demi" panose="020E0802020502020306" pitchFamily="34" charset="0"/>
            </a:endParaRPr>
          </a:p>
        </p:txBody>
      </p:sp>
      <p:sp>
        <p:nvSpPr>
          <p:cNvPr id="9" name="TextBox 8"/>
          <p:cNvSpPr txBox="1"/>
          <p:nvPr/>
        </p:nvSpPr>
        <p:spPr>
          <a:xfrm>
            <a:off x="9239788" y="2712556"/>
            <a:ext cx="2762542" cy="461665"/>
          </a:xfrm>
          <a:prstGeom prst="rect">
            <a:avLst/>
          </a:prstGeom>
          <a:noFill/>
        </p:spPr>
        <p:txBody>
          <a:bodyPr wrap="square" rtlCol="0">
            <a:spAutoFit/>
          </a:bodyPr>
          <a:lstStyle/>
          <a:p>
            <a:r>
              <a:rPr lang="en-GB" sz="2400" dirty="0" smtClean="0">
                <a:latin typeface="Berlin Sans FB Demi" panose="020E0802020502020306" pitchFamily="34" charset="0"/>
              </a:rPr>
              <a:t>Quiet Play </a:t>
            </a:r>
            <a:endParaRPr lang="en-GB" sz="2400" dirty="0">
              <a:latin typeface="Berlin Sans FB Demi" panose="020E0802020502020306" pitchFamily="34" charset="0"/>
            </a:endParaRPr>
          </a:p>
        </p:txBody>
      </p:sp>
      <p:pic>
        <p:nvPicPr>
          <p:cNvPr id="10" name="Picture 9"/>
          <p:cNvPicPr>
            <a:picLocks noChangeAspect="1"/>
          </p:cNvPicPr>
          <p:nvPr/>
        </p:nvPicPr>
        <p:blipFill>
          <a:blip r:embed="rId3"/>
          <a:stretch>
            <a:fillRect/>
          </a:stretch>
        </p:blipFill>
        <p:spPr>
          <a:xfrm>
            <a:off x="30793" y="597249"/>
            <a:ext cx="3029975" cy="1518036"/>
          </a:xfrm>
          <a:prstGeom prst="rect">
            <a:avLst/>
          </a:prstGeom>
        </p:spPr>
      </p:pic>
      <p:pic>
        <p:nvPicPr>
          <p:cNvPr id="12" name="Picture 11" descr="C:\Users\rouse.h\AppData\Local\Microsoft\Windows\INetCache\Content.MSO\DC56DEA8.tmp"/>
          <p:cNvPicPr/>
          <p:nvPr/>
        </p:nvPicPr>
        <p:blipFill>
          <a:blip r:embed="rId4">
            <a:extLst>
              <a:ext uri="{28A0092B-C50C-407E-A947-70E740481C1C}">
                <a14:useLocalDpi xmlns:a14="http://schemas.microsoft.com/office/drawing/2010/main" val="0"/>
              </a:ext>
            </a:extLst>
          </a:blip>
          <a:srcRect/>
          <a:stretch>
            <a:fillRect/>
          </a:stretch>
        </p:blipFill>
        <p:spPr bwMode="auto">
          <a:xfrm>
            <a:off x="44189" y="4502675"/>
            <a:ext cx="2499086" cy="1632868"/>
          </a:xfrm>
          <a:prstGeom prst="rect">
            <a:avLst/>
          </a:prstGeom>
          <a:noFill/>
          <a:ln>
            <a:noFill/>
          </a:ln>
        </p:spPr>
      </p:pic>
      <p:pic>
        <p:nvPicPr>
          <p:cNvPr id="13" name="Picture 12" descr="C:\Users\rouse.h\AppData\Local\Microsoft\Windows\INetCache\Content.MSO\20B97A4C.tmp"/>
          <p:cNvPicPr/>
          <p:nvPr/>
        </p:nvPicPr>
        <p:blipFill>
          <a:blip r:embed="rId5">
            <a:extLst>
              <a:ext uri="{28A0092B-C50C-407E-A947-70E740481C1C}">
                <a14:useLocalDpi xmlns:a14="http://schemas.microsoft.com/office/drawing/2010/main" val="0"/>
              </a:ext>
            </a:extLst>
          </a:blip>
          <a:srcRect/>
          <a:stretch>
            <a:fillRect/>
          </a:stretch>
        </p:blipFill>
        <p:spPr bwMode="auto">
          <a:xfrm>
            <a:off x="2528561" y="4553348"/>
            <a:ext cx="2032954" cy="1645100"/>
          </a:xfrm>
          <a:prstGeom prst="rect">
            <a:avLst/>
          </a:prstGeom>
          <a:noFill/>
          <a:ln>
            <a:noFill/>
          </a:ln>
        </p:spPr>
      </p:pic>
      <p:pic>
        <p:nvPicPr>
          <p:cNvPr id="14" name="Picture 13" descr="C:\Users\rouse.h\AppData\Local\Microsoft\Windows\INetCache\Content.MSO\1F55D626.tmp"/>
          <p:cNvPicPr/>
          <p:nvPr/>
        </p:nvPicPr>
        <p:blipFill>
          <a:blip r:embed="rId6">
            <a:extLst>
              <a:ext uri="{28A0092B-C50C-407E-A947-70E740481C1C}">
                <a14:useLocalDpi xmlns:a14="http://schemas.microsoft.com/office/drawing/2010/main" val="0"/>
              </a:ext>
            </a:extLst>
          </a:blip>
          <a:srcRect/>
          <a:stretch>
            <a:fillRect/>
          </a:stretch>
        </p:blipFill>
        <p:spPr bwMode="auto">
          <a:xfrm>
            <a:off x="10027380" y="772872"/>
            <a:ext cx="1974950" cy="1771536"/>
          </a:xfrm>
          <a:prstGeom prst="rect">
            <a:avLst/>
          </a:prstGeom>
          <a:noFill/>
          <a:ln>
            <a:noFill/>
          </a:ln>
        </p:spPr>
      </p:pic>
      <p:pic>
        <p:nvPicPr>
          <p:cNvPr id="15" name="Picture 14" descr="C:\Users\rouse.h\AppData\Local\Microsoft\Windows\INetCache\Content.MSO\22711AB0.tmp"/>
          <p:cNvPicPr/>
          <p:nvPr/>
        </p:nvPicPr>
        <p:blipFill>
          <a:blip r:embed="rId7">
            <a:extLst>
              <a:ext uri="{28A0092B-C50C-407E-A947-70E740481C1C}">
                <a14:useLocalDpi xmlns:a14="http://schemas.microsoft.com/office/drawing/2010/main" val="0"/>
              </a:ext>
            </a:extLst>
          </a:blip>
          <a:srcRect/>
          <a:stretch>
            <a:fillRect/>
          </a:stretch>
        </p:blipFill>
        <p:spPr bwMode="auto">
          <a:xfrm>
            <a:off x="7904795" y="3144671"/>
            <a:ext cx="2122585" cy="1696857"/>
          </a:xfrm>
          <a:prstGeom prst="rect">
            <a:avLst/>
          </a:prstGeom>
          <a:noFill/>
          <a:ln>
            <a:noFill/>
          </a:ln>
        </p:spPr>
      </p:pic>
      <p:pic>
        <p:nvPicPr>
          <p:cNvPr id="16" name="Picture 15" descr="C:\Users\rouse.h\AppData\Local\Microsoft\Windows\INetCache\Content.MSO\14AE666A.tmp"/>
          <p:cNvPicPr/>
          <p:nvPr/>
        </p:nvPicPr>
        <p:blipFill>
          <a:blip r:embed="rId8">
            <a:extLst>
              <a:ext uri="{28A0092B-C50C-407E-A947-70E740481C1C}">
                <a14:useLocalDpi xmlns:a14="http://schemas.microsoft.com/office/drawing/2010/main" val="0"/>
              </a:ext>
            </a:extLst>
          </a:blip>
          <a:srcRect/>
          <a:stretch>
            <a:fillRect/>
          </a:stretch>
        </p:blipFill>
        <p:spPr bwMode="auto">
          <a:xfrm>
            <a:off x="10191115" y="3259425"/>
            <a:ext cx="1811215" cy="1217538"/>
          </a:xfrm>
          <a:prstGeom prst="rect">
            <a:avLst/>
          </a:prstGeom>
          <a:noFill/>
          <a:ln>
            <a:noFill/>
          </a:ln>
        </p:spPr>
      </p:pic>
      <p:pic>
        <p:nvPicPr>
          <p:cNvPr id="17" name="Picture 16" descr="Best Math Board Games for Kids to Perfect a Child's Skills"/>
          <p:cNvPicPr/>
          <p:nvPr/>
        </p:nvPicPr>
        <p:blipFill>
          <a:blip r:embed="rId9">
            <a:extLst>
              <a:ext uri="{28A0092B-C50C-407E-A947-70E740481C1C}">
                <a14:useLocalDpi xmlns:a14="http://schemas.microsoft.com/office/drawing/2010/main" val="0"/>
              </a:ext>
            </a:extLst>
          </a:blip>
          <a:srcRect/>
          <a:stretch>
            <a:fillRect/>
          </a:stretch>
        </p:blipFill>
        <p:spPr bwMode="auto">
          <a:xfrm>
            <a:off x="5794410" y="5081220"/>
            <a:ext cx="3332285" cy="1134763"/>
          </a:xfrm>
          <a:prstGeom prst="rect">
            <a:avLst/>
          </a:prstGeom>
          <a:noFill/>
          <a:ln>
            <a:noFill/>
          </a:ln>
        </p:spPr>
      </p:pic>
      <p:pic>
        <p:nvPicPr>
          <p:cNvPr id="18" name="Picture 17" descr="C:\Users\rouse.h\AppData\Local\Microsoft\Windows\INetCache\Content.MSO\9B0D8269.tmp"/>
          <p:cNvPicPr/>
          <p:nvPr/>
        </p:nvPicPr>
        <p:blipFill>
          <a:blip r:embed="rId10">
            <a:extLst>
              <a:ext uri="{28A0092B-C50C-407E-A947-70E740481C1C}">
                <a14:useLocalDpi xmlns:a14="http://schemas.microsoft.com/office/drawing/2010/main" val="0"/>
              </a:ext>
            </a:extLst>
          </a:blip>
          <a:srcRect/>
          <a:stretch>
            <a:fillRect/>
          </a:stretch>
        </p:blipFill>
        <p:spPr bwMode="auto">
          <a:xfrm>
            <a:off x="9416374" y="5165819"/>
            <a:ext cx="1962768" cy="1483339"/>
          </a:xfrm>
          <a:prstGeom prst="rect">
            <a:avLst/>
          </a:prstGeom>
          <a:noFill/>
          <a:ln>
            <a:noFill/>
          </a:ln>
        </p:spPr>
      </p:pic>
      <p:sp>
        <p:nvSpPr>
          <p:cNvPr id="19" name="TextBox 18"/>
          <p:cNvSpPr txBox="1"/>
          <p:nvPr/>
        </p:nvSpPr>
        <p:spPr>
          <a:xfrm>
            <a:off x="720130" y="2087120"/>
            <a:ext cx="2762542" cy="461665"/>
          </a:xfrm>
          <a:prstGeom prst="rect">
            <a:avLst/>
          </a:prstGeom>
          <a:noFill/>
        </p:spPr>
        <p:txBody>
          <a:bodyPr wrap="square" rtlCol="0">
            <a:spAutoFit/>
          </a:bodyPr>
          <a:lstStyle/>
          <a:p>
            <a:r>
              <a:rPr lang="en-GB" sz="2400" dirty="0" smtClean="0">
                <a:latin typeface="Berlin Sans FB Demi" panose="020E0802020502020306" pitchFamily="34" charset="0"/>
              </a:rPr>
              <a:t>Construction Play </a:t>
            </a:r>
            <a:endParaRPr lang="en-GB" sz="2400" dirty="0">
              <a:latin typeface="Berlin Sans FB Demi" panose="020E0802020502020306" pitchFamily="34" charset="0"/>
            </a:endParaRPr>
          </a:p>
        </p:txBody>
      </p:sp>
      <p:pic>
        <p:nvPicPr>
          <p:cNvPr id="20" name="Picture 19" descr="C:\Users\rouse.h\AppData\Local\Microsoft\Windows\INetCache\Content.MSO\66F8CB50.tmp"/>
          <p:cNvPicPr/>
          <p:nvPr/>
        </p:nvPicPr>
        <p:blipFill>
          <a:blip r:embed="rId11">
            <a:extLst>
              <a:ext uri="{28A0092B-C50C-407E-A947-70E740481C1C}">
                <a14:useLocalDpi xmlns:a14="http://schemas.microsoft.com/office/drawing/2010/main" val="0"/>
              </a:ext>
            </a:extLst>
          </a:blip>
          <a:srcRect/>
          <a:stretch>
            <a:fillRect/>
          </a:stretch>
        </p:blipFill>
        <p:spPr bwMode="auto">
          <a:xfrm>
            <a:off x="1414053" y="2563031"/>
            <a:ext cx="1957241" cy="1407710"/>
          </a:xfrm>
          <a:prstGeom prst="rect">
            <a:avLst/>
          </a:prstGeom>
          <a:noFill/>
          <a:ln>
            <a:noFill/>
          </a:ln>
        </p:spPr>
      </p:pic>
      <p:sp>
        <p:nvSpPr>
          <p:cNvPr id="4" name="TextBox 3"/>
          <p:cNvSpPr txBox="1"/>
          <p:nvPr/>
        </p:nvSpPr>
        <p:spPr>
          <a:xfrm>
            <a:off x="3961278" y="6176382"/>
            <a:ext cx="4677700" cy="646331"/>
          </a:xfrm>
          <a:prstGeom prst="rect">
            <a:avLst/>
          </a:prstGeom>
          <a:noFill/>
        </p:spPr>
        <p:txBody>
          <a:bodyPr wrap="square" rtlCol="0">
            <a:spAutoFit/>
          </a:bodyPr>
          <a:lstStyle/>
          <a:p>
            <a:pPr algn="ctr"/>
            <a:r>
              <a:rPr lang="en-GB" sz="3600" i="1" spc="-300" dirty="0">
                <a:effectLst>
                  <a:outerShdw blurRad="38100" dist="38100" dir="2700000" algn="tl">
                    <a:srgbClr val="000000">
                      <a:alpha val="43137"/>
                    </a:srgbClr>
                  </a:outerShdw>
                </a:effectLst>
                <a:latin typeface="Berlin Sans FB Demi" panose="020E0802020502020306" pitchFamily="34" charset="0"/>
              </a:rPr>
              <a:t>Variety is the spice of life</a:t>
            </a:r>
          </a:p>
        </p:txBody>
      </p:sp>
    </p:spTree>
    <p:extLst>
      <p:ext uri="{BB962C8B-B14F-4D97-AF65-F5344CB8AC3E}">
        <p14:creationId xmlns:p14="http://schemas.microsoft.com/office/powerpoint/2010/main" val="1570535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4081" y="110609"/>
            <a:ext cx="8882560" cy="1200329"/>
          </a:xfrm>
          <a:prstGeom prst="rect">
            <a:avLst/>
          </a:prstGeom>
        </p:spPr>
        <p:txBody>
          <a:bodyPr wrap="none">
            <a:spAutoFit/>
          </a:bodyPr>
          <a:lstStyle/>
          <a:p>
            <a:r>
              <a:rPr lang="en-GB" sz="7200" b="1" dirty="0">
                <a:solidFill>
                  <a:srgbClr val="FF0000"/>
                </a:solidFill>
                <a:effectLst>
                  <a:outerShdw blurRad="38100" dist="38100" dir="2700000" algn="tl">
                    <a:srgbClr val="000000">
                      <a:alpha val="43137"/>
                    </a:srgbClr>
                  </a:outerShdw>
                </a:effectLst>
                <a:latin typeface="Berlin Sans FB Demi" panose="020E0802020502020306" pitchFamily="34" charset="0"/>
              </a:rPr>
              <a:t>P</a:t>
            </a:r>
            <a:r>
              <a:rPr lang="en-GB" sz="7200" b="1" dirty="0">
                <a:effectLst>
                  <a:outerShdw blurRad="38100" dist="38100" dir="2700000" algn="tl">
                    <a:srgbClr val="000000">
                      <a:alpha val="43137"/>
                    </a:srgbClr>
                  </a:outerShdw>
                </a:effectLst>
                <a:latin typeface="Berlin Sans FB Demi" panose="020E0802020502020306" pitchFamily="34" charset="0"/>
              </a:rPr>
              <a:t>o</a:t>
            </a:r>
            <a:r>
              <a:rPr lang="en-GB" sz="7200" b="1" dirty="0">
                <a:solidFill>
                  <a:srgbClr val="00B0F0"/>
                </a:solidFill>
                <a:effectLst>
                  <a:outerShdw blurRad="38100" dist="38100" dir="2700000" algn="tl">
                    <a:srgbClr val="000000">
                      <a:alpha val="43137"/>
                    </a:srgbClr>
                  </a:outerShdw>
                </a:effectLst>
                <a:latin typeface="Berlin Sans FB Demi" panose="020E0802020502020306" pitchFamily="34" charset="0"/>
              </a:rPr>
              <a:t>m</a:t>
            </a:r>
            <a:r>
              <a:rPr lang="en-GB" sz="7200" b="1" dirty="0">
                <a:solidFill>
                  <a:srgbClr val="00B050"/>
                </a:solidFill>
                <a:effectLst>
                  <a:outerShdw blurRad="38100" dist="38100" dir="2700000" algn="tl">
                    <a:srgbClr val="000000">
                      <a:alpha val="43137"/>
                    </a:srgbClr>
                  </a:outerShdw>
                </a:effectLst>
                <a:latin typeface="Berlin Sans FB Demi" panose="020E0802020502020306" pitchFamily="34" charset="0"/>
              </a:rPr>
              <a:t>P</a:t>
            </a:r>
            <a:r>
              <a:rPr lang="en-GB" sz="7200" b="1" dirty="0">
                <a:solidFill>
                  <a:srgbClr val="FFFF00"/>
                </a:solidFill>
                <a:effectLst>
                  <a:outerShdw blurRad="38100" dist="38100" dir="2700000" algn="tl">
                    <a:srgbClr val="000000">
                      <a:alpha val="43137"/>
                    </a:srgbClr>
                  </a:outerShdw>
                </a:effectLst>
                <a:latin typeface="Berlin Sans FB Demi" panose="020E0802020502020306" pitchFamily="34" charset="0"/>
              </a:rPr>
              <a:t>o</a:t>
            </a:r>
            <a:r>
              <a:rPr lang="en-GB" sz="7200" b="1" dirty="0">
                <a:solidFill>
                  <a:srgbClr val="FF6600"/>
                </a:solidFill>
                <a:effectLst>
                  <a:outerShdw blurRad="38100" dist="38100" dir="2700000" algn="tl">
                    <a:srgbClr val="000000">
                      <a:alpha val="43137"/>
                    </a:srgbClr>
                  </a:outerShdw>
                </a:effectLst>
                <a:latin typeface="Berlin Sans FB Demi" panose="020E0802020502020306" pitchFamily="34" charset="0"/>
              </a:rPr>
              <a:t>m</a:t>
            </a:r>
            <a:r>
              <a:rPr lang="en-GB" sz="7200" b="1" dirty="0">
                <a:effectLst>
                  <a:outerShdw blurRad="38100" dist="38100" dir="2700000" algn="tl">
                    <a:srgbClr val="000000">
                      <a:alpha val="43137"/>
                    </a:srgbClr>
                  </a:outerShdw>
                </a:effectLst>
                <a:latin typeface="Berlin Sans FB Demi" panose="020E0802020502020306" pitchFamily="34" charset="0"/>
              </a:rPr>
              <a:t>s Challenge </a:t>
            </a:r>
          </a:p>
        </p:txBody>
      </p:sp>
      <p:sp>
        <p:nvSpPr>
          <p:cNvPr id="3" name="Rectangle 2"/>
          <p:cNvSpPr/>
          <p:nvPr/>
        </p:nvSpPr>
        <p:spPr>
          <a:xfrm>
            <a:off x="653454" y="3796784"/>
            <a:ext cx="4522392" cy="461665"/>
          </a:xfrm>
          <a:prstGeom prst="rect">
            <a:avLst/>
          </a:prstGeom>
        </p:spPr>
        <p:txBody>
          <a:bodyPr wrap="none">
            <a:spAutoFit/>
          </a:bodyPr>
          <a:lstStyle/>
          <a:p>
            <a:r>
              <a:rPr lang="en-GB" sz="2400" dirty="0">
                <a:solidFill>
                  <a:srgbClr val="FFC000"/>
                </a:solidFill>
                <a:latin typeface="Berlin Sans FB Demi" panose="020E0802020502020306" pitchFamily="34" charset="0"/>
              </a:rPr>
              <a:t>Golden</a:t>
            </a:r>
            <a:r>
              <a:rPr lang="en-GB" sz="2400" dirty="0">
                <a:latin typeface="Berlin Sans FB Demi" panose="020E0802020502020306" pitchFamily="34" charset="0"/>
              </a:rPr>
              <a:t> Lunchbox Class Reward </a:t>
            </a:r>
          </a:p>
        </p:txBody>
      </p:sp>
      <p:sp>
        <p:nvSpPr>
          <p:cNvPr id="4" name="Rectangle 3"/>
          <p:cNvSpPr/>
          <p:nvPr/>
        </p:nvSpPr>
        <p:spPr>
          <a:xfrm>
            <a:off x="8038292" y="3796784"/>
            <a:ext cx="3635932" cy="461665"/>
          </a:xfrm>
          <a:prstGeom prst="rect">
            <a:avLst/>
          </a:prstGeom>
        </p:spPr>
        <p:txBody>
          <a:bodyPr wrap="none">
            <a:spAutoFit/>
          </a:bodyPr>
          <a:lstStyle/>
          <a:p>
            <a:r>
              <a:rPr lang="en-GB" sz="2400" dirty="0">
                <a:solidFill>
                  <a:srgbClr val="FFC000"/>
                </a:solidFill>
                <a:latin typeface="Berlin Sans FB Demi" panose="020E0802020502020306" pitchFamily="34" charset="0"/>
              </a:rPr>
              <a:t>Golden</a:t>
            </a:r>
            <a:r>
              <a:rPr lang="en-GB" sz="2400" dirty="0">
                <a:latin typeface="Berlin Sans FB Demi" panose="020E0802020502020306" pitchFamily="34" charset="0"/>
              </a:rPr>
              <a:t> Lunchbox Award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2092" y="4419600"/>
            <a:ext cx="2328332" cy="19049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6324" y="3680409"/>
            <a:ext cx="1654101" cy="29585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581524"/>
            <a:ext cx="2628900" cy="1743075"/>
          </a:xfrm>
          <a:prstGeom prst="rect">
            <a:avLst/>
          </a:prstGeom>
        </p:spPr>
      </p:pic>
      <p:sp>
        <p:nvSpPr>
          <p:cNvPr id="9" name="TextBox 8"/>
          <p:cNvSpPr txBox="1"/>
          <p:nvPr/>
        </p:nvSpPr>
        <p:spPr>
          <a:xfrm>
            <a:off x="962025" y="1647825"/>
            <a:ext cx="10058399" cy="1938992"/>
          </a:xfrm>
          <a:prstGeom prst="rect">
            <a:avLst/>
          </a:prstGeom>
          <a:noFill/>
        </p:spPr>
        <p:txBody>
          <a:bodyPr wrap="square" rtlCol="0">
            <a:spAutoFit/>
          </a:bodyPr>
          <a:lstStyle/>
          <a:p>
            <a:r>
              <a:rPr lang="en-GB" sz="2400" dirty="0" smtClean="0">
                <a:latin typeface="Comic Sans MS" panose="030F0702030302020204" pitchFamily="66" charset="0"/>
              </a:rPr>
              <a:t>Middays will be giving out </a:t>
            </a:r>
            <a:r>
              <a:rPr lang="en-GB" sz="2400" dirty="0" err="1" smtClean="0">
                <a:latin typeface="Comic Sans MS" panose="030F0702030302020204" pitchFamily="66" charset="0"/>
              </a:rPr>
              <a:t>PomPoms</a:t>
            </a:r>
            <a:r>
              <a:rPr lang="en-GB" sz="2400" dirty="0" smtClean="0">
                <a:latin typeface="Comic Sans MS" panose="030F0702030302020204" pitchFamily="66" charset="0"/>
              </a:rPr>
              <a:t> to children making good choices at lunchtime. </a:t>
            </a:r>
          </a:p>
          <a:p>
            <a:endParaRPr lang="en-GB" sz="2400" dirty="0">
              <a:latin typeface="Comic Sans MS" panose="030F0702030302020204" pitchFamily="66" charset="0"/>
            </a:endParaRPr>
          </a:p>
          <a:p>
            <a:r>
              <a:rPr lang="en-GB" sz="2400" dirty="0" smtClean="0">
                <a:latin typeface="Comic Sans MS" panose="030F0702030302020204" pitchFamily="66" charset="0"/>
              </a:rPr>
              <a:t>The class with the most </a:t>
            </a:r>
            <a:r>
              <a:rPr lang="en-GB" sz="2400" dirty="0" err="1" smtClean="0">
                <a:latin typeface="Comic Sans MS" panose="030F0702030302020204" pitchFamily="66" charset="0"/>
              </a:rPr>
              <a:t>PomPoms</a:t>
            </a:r>
            <a:r>
              <a:rPr lang="en-GB" sz="2400" dirty="0" smtClean="0">
                <a:latin typeface="Comic Sans MS" panose="030F0702030302020204" pitchFamily="66" charset="0"/>
              </a:rPr>
              <a:t> will win the ‘Golden Lunchbox’ and be awarded a mystery 15 minute reward. </a:t>
            </a:r>
            <a:endParaRPr lang="en-GB" sz="2400" dirty="0">
              <a:latin typeface="Comic Sans MS" panose="030F0702030302020204" pitchFamily="66" charset="0"/>
            </a:endParaRPr>
          </a:p>
        </p:txBody>
      </p:sp>
    </p:spTree>
    <p:extLst>
      <p:ext uri="{BB962C8B-B14F-4D97-AF65-F5344CB8AC3E}">
        <p14:creationId xmlns:p14="http://schemas.microsoft.com/office/powerpoint/2010/main" val="583244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3195" y="0"/>
            <a:ext cx="5363969" cy="1107996"/>
          </a:xfrm>
          <a:prstGeom prst="rect">
            <a:avLst/>
          </a:prstGeom>
        </p:spPr>
        <p:txBody>
          <a:bodyPr wrap="none">
            <a:spAutoFit/>
          </a:bodyPr>
          <a:lstStyle/>
          <a:p>
            <a:r>
              <a:rPr lang="en-GB" sz="6600" dirty="0" smtClean="0">
                <a:solidFill>
                  <a:srgbClr val="00B050"/>
                </a:solidFill>
                <a:latin typeface="Berlin Sans FB Demi" panose="020E0802020502020306" pitchFamily="34" charset="0"/>
              </a:rPr>
              <a:t>Noise</a:t>
            </a:r>
            <a:r>
              <a:rPr lang="en-GB" sz="6000" dirty="0" smtClean="0">
                <a:latin typeface="Berlin Sans FB Demi" panose="020E0802020502020306" pitchFamily="34" charset="0"/>
              </a:rPr>
              <a:t>-</a:t>
            </a:r>
            <a:r>
              <a:rPr lang="en-GB" sz="6000" dirty="0" smtClean="0">
                <a:solidFill>
                  <a:srgbClr val="002060"/>
                </a:solidFill>
                <a:latin typeface="Berlin Sans FB Demi" panose="020E0802020502020306" pitchFamily="34" charset="0"/>
              </a:rPr>
              <a:t>o-meter</a:t>
            </a:r>
            <a:r>
              <a:rPr lang="en-GB" dirty="0" smtClean="0">
                <a:latin typeface="Berlin Sans FB Demi" panose="020E0802020502020306" pitchFamily="34" charset="0"/>
              </a:rPr>
              <a:t> </a:t>
            </a:r>
            <a:endParaRPr lang="en-GB" dirty="0"/>
          </a:p>
        </p:txBody>
      </p:sp>
      <p:sp>
        <p:nvSpPr>
          <p:cNvPr id="3" name="TextBox 2"/>
          <p:cNvSpPr txBox="1"/>
          <p:nvPr/>
        </p:nvSpPr>
        <p:spPr>
          <a:xfrm>
            <a:off x="7828787" y="5106392"/>
            <a:ext cx="3105102" cy="738664"/>
          </a:xfrm>
          <a:prstGeom prst="rect">
            <a:avLst/>
          </a:prstGeom>
          <a:noFill/>
        </p:spPr>
        <p:txBody>
          <a:bodyPr wrap="square" rtlCol="0">
            <a:spAutoFit/>
          </a:bodyPr>
          <a:lstStyle/>
          <a:p>
            <a:r>
              <a:rPr lang="en-GB" dirty="0" smtClean="0">
                <a:latin typeface="Berlin Sans FB Demi" panose="020E0802020502020306" pitchFamily="34" charset="0"/>
              </a:rPr>
              <a:t>Red card</a:t>
            </a:r>
          </a:p>
          <a:p>
            <a:r>
              <a:rPr lang="en-GB" dirty="0" smtClean="0">
                <a:latin typeface="Berlin Sans FB Demi" panose="020E0802020502020306" pitchFamily="34" charset="0"/>
              </a:rPr>
              <a:t>Ninja Mode                          </a:t>
            </a:r>
            <a:r>
              <a:rPr lang="en-GB" sz="2400" dirty="0" smtClean="0">
                <a:latin typeface="Berlin Sans FB Demi" panose="020E0802020502020306" pitchFamily="34" charset="0"/>
              </a:rPr>
              <a:t>=</a:t>
            </a:r>
            <a:r>
              <a:rPr lang="en-GB" dirty="0" smtClean="0">
                <a:latin typeface="Berlin Sans FB Demi" panose="020E0802020502020306" pitchFamily="34" charset="0"/>
              </a:rPr>
              <a:t>  </a:t>
            </a:r>
            <a:endParaRPr lang="en-GB" dirty="0">
              <a:latin typeface="Berlin Sans FB Demi" panose="020E0802020502020306" pitchFamily="34" charset="0"/>
            </a:endParaRPr>
          </a:p>
        </p:txBody>
      </p:sp>
      <p:sp>
        <p:nvSpPr>
          <p:cNvPr id="4" name="TextBox 3"/>
          <p:cNvSpPr txBox="1"/>
          <p:nvPr/>
        </p:nvSpPr>
        <p:spPr>
          <a:xfrm>
            <a:off x="7809903" y="5969597"/>
            <a:ext cx="3240718" cy="738664"/>
          </a:xfrm>
          <a:prstGeom prst="rect">
            <a:avLst/>
          </a:prstGeom>
          <a:noFill/>
        </p:spPr>
        <p:txBody>
          <a:bodyPr wrap="square" rtlCol="0">
            <a:spAutoFit/>
          </a:bodyPr>
          <a:lstStyle/>
          <a:p>
            <a:r>
              <a:rPr lang="en-GB" dirty="0" smtClean="0">
                <a:latin typeface="Berlin Sans FB Demi" panose="020E0802020502020306" pitchFamily="34" charset="0"/>
              </a:rPr>
              <a:t>Orange card</a:t>
            </a:r>
          </a:p>
          <a:p>
            <a:r>
              <a:rPr lang="en-GB" dirty="0" smtClean="0">
                <a:latin typeface="Berlin Sans FB Demi" panose="020E0802020502020306" pitchFamily="34" charset="0"/>
              </a:rPr>
              <a:t>Spy Mode                              </a:t>
            </a:r>
            <a:r>
              <a:rPr lang="en-GB" sz="2400" dirty="0" smtClean="0">
                <a:latin typeface="Berlin Sans FB Demi" panose="020E0802020502020306" pitchFamily="34" charset="0"/>
              </a:rPr>
              <a:t>=</a:t>
            </a:r>
            <a:r>
              <a:rPr lang="en-GB" dirty="0" smtClean="0">
                <a:latin typeface="Berlin Sans FB Demi" panose="020E0802020502020306" pitchFamily="34" charset="0"/>
              </a:rPr>
              <a:t>                           </a:t>
            </a:r>
            <a:endParaRPr lang="en-GB" dirty="0">
              <a:latin typeface="Berlin Sans FB Demi" panose="020E0802020502020306" pitchFamily="34" charset="0"/>
            </a:endParaRPr>
          </a:p>
        </p:txBody>
      </p:sp>
      <p:sp>
        <p:nvSpPr>
          <p:cNvPr id="5" name="TextBox 4"/>
          <p:cNvSpPr txBox="1"/>
          <p:nvPr/>
        </p:nvSpPr>
        <p:spPr>
          <a:xfrm>
            <a:off x="1067830" y="925757"/>
            <a:ext cx="10207869" cy="4524315"/>
          </a:xfrm>
          <a:prstGeom prst="rect">
            <a:avLst/>
          </a:prstGeom>
          <a:noFill/>
        </p:spPr>
        <p:txBody>
          <a:bodyPr wrap="square" rtlCol="0">
            <a:spAutoFit/>
          </a:bodyPr>
          <a:lstStyle/>
          <a:p>
            <a:r>
              <a:rPr lang="en-GB" dirty="0" smtClean="0">
                <a:latin typeface="Comic Sans MS" panose="030F0702030302020204" pitchFamily="66" charset="0"/>
              </a:rPr>
              <a:t>You asked for help in keeping the dinner hall calm and quiet during lunch. From now will speaking at Spy Mode during lunchtimes in the hall. Spy Mode means to whisper so only one person can hear you. </a:t>
            </a:r>
          </a:p>
          <a:p>
            <a:endParaRPr lang="en-GB" dirty="0">
              <a:latin typeface="Comic Sans MS" panose="030F0702030302020204" pitchFamily="66" charset="0"/>
            </a:endParaRPr>
          </a:p>
          <a:p>
            <a:r>
              <a:rPr lang="en-GB" dirty="0" smtClean="0">
                <a:solidFill>
                  <a:srgbClr val="00B050"/>
                </a:solidFill>
                <a:latin typeface="Comic Sans MS" panose="030F0702030302020204" pitchFamily="66" charset="0"/>
              </a:rPr>
              <a:t>Whole School Weekly Challenge</a:t>
            </a:r>
            <a:r>
              <a:rPr lang="en-GB" dirty="0" smtClean="0">
                <a:latin typeface="Comic Sans MS" panose="030F0702030302020204" pitchFamily="66" charset="0"/>
              </a:rPr>
              <a:t>: Stay at </a:t>
            </a:r>
            <a:r>
              <a:rPr lang="en-GB" dirty="0" smtClean="0">
                <a:solidFill>
                  <a:srgbClr val="FF6600"/>
                </a:solidFill>
                <a:latin typeface="Comic Sans MS" panose="030F0702030302020204" pitchFamily="66" charset="0"/>
              </a:rPr>
              <a:t>Spy Mode </a:t>
            </a:r>
            <a:r>
              <a:rPr lang="en-GB" dirty="0" smtClean="0">
                <a:latin typeface="Comic Sans MS" panose="030F0702030302020204" pitchFamily="66" charset="0"/>
              </a:rPr>
              <a:t>for 5 days in a row and earn 10 minutes extra play.</a:t>
            </a:r>
          </a:p>
          <a:p>
            <a:endParaRPr lang="en-GB" dirty="0">
              <a:latin typeface="Comic Sans MS" panose="030F0702030302020204" pitchFamily="66" charset="0"/>
            </a:endParaRPr>
          </a:p>
          <a:p>
            <a:r>
              <a:rPr lang="en-GB" dirty="0" smtClean="0">
                <a:latin typeface="Comic Sans MS" panose="030F0702030302020204" pitchFamily="66" charset="0"/>
              </a:rPr>
              <a:t>The middays will help you by doing a countdown and showing you an orange ‘spy mode’ card as a reminder to whisper in the hall. </a:t>
            </a:r>
          </a:p>
          <a:p>
            <a:endParaRPr lang="en-GB" dirty="0">
              <a:latin typeface="Comic Sans MS" panose="030F0702030302020204" pitchFamily="66" charset="0"/>
            </a:endParaRPr>
          </a:p>
          <a:p>
            <a:r>
              <a:rPr lang="en-GB" dirty="0" smtClean="0">
                <a:latin typeface="Comic Sans MS" panose="030F0702030302020204" pitchFamily="66" charset="0"/>
              </a:rPr>
              <a:t>If you don’t whisper in the hall and the middays need show you a red, </a:t>
            </a:r>
            <a:r>
              <a:rPr lang="en-GB" dirty="0" smtClean="0">
                <a:solidFill>
                  <a:srgbClr val="FF0000"/>
                </a:solidFill>
                <a:latin typeface="Comic Sans MS" panose="030F0702030302020204" pitchFamily="66" charset="0"/>
              </a:rPr>
              <a:t>Ninja mode</a:t>
            </a:r>
            <a:r>
              <a:rPr lang="en-GB" dirty="0" smtClean="0">
                <a:latin typeface="Comic Sans MS" panose="030F0702030302020204" pitchFamily="66" charset="0"/>
              </a:rPr>
              <a:t> card you earn a bomb and fail the challenge for the week.</a:t>
            </a:r>
          </a:p>
          <a:p>
            <a:endParaRPr lang="en-GB" dirty="0">
              <a:latin typeface="Comic Sans MS" panose="030F0702030302020204" pitchFamily="66" charset="0"/>
            </a:endParaRPr>
          </a:p>
          <a:p>
            <a:r>
              <a:rPr lang="en-GB" dirty="0" smtClean="0">
                <a:latin typeface="Comic Sans MS" panose="030F0702030302020204" pitchFamily="66" charset="0"/>
              </a:rPr>
              <a:t>Everyday that you stay at Spy Mode you will be given a gold star. </a:t>
            </a:r>
          </a:p>
          <a:p>
            <a:endParaRPr lang="en-GB" dirty="0">
              <a:latin typeface="Comic Sans MS" panose="030F0702030302020204" pitchFamily="66" charset="0"/>
            </a:endParaRPr>
          </a:p>
          <a:p>
            <a:r>
              <a:rPr lang="en-GB" dirty="0" smtClean="0">
                <a:latin typeface="Comic Sans MS" panose="030F0702030302020204" pitchFamily="66" charset="0"/>
              </a:rPr>
              <a:t>Can you get 5 stars in row and earned the Spy Mode reward? </a:t>
            </a:r>
            <a:endParaRPr lang="en-GB" dirty="0">
              <a:latin typeface="Comic Sans MS" panose="030F0702030302020204" pitchFamily="66" charset="0"/>
            </a:endParaRPr>
          </a:p>
        </p:txBody>
      </p:sp>
      <p:pic>
        <p:nvPicPr>
          <p:cNvPr id="1026" name="Picture 2" descr="t-m-3164-noise-o-meter-display-posters_ver_1 - Flip eBook Pages 1-3 |  AnyF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813" y="5012899"/>
            <a:ext cx="1222126" cy="1728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emium Vector | Cannon balls cute cartoon black bom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494" y="4822160"/>
            <a:ext cx="1199145" cy="1214793"/>
          </a:xfrm>
          <a:prstGeom prst="rect">
            <a:avLst/>
          </a:prstGeom>
          <a:noFill/>
          <a:ln>
            <a:noFill/>
          </a:ln>
        </p:spPr>
      </p:pic>
      <p:sp>
        <p:nvSpPr>
          <p:cNvPr id="8" name="5-Point Star 7"/>
          <p:cNvSpPr/>
          <p:nvPr/>
        </p:nvSpPr>
        <p:spPr>
          <a:xfrm>
            <a:off x="10963911" y="5909645"/>
            <a:ext cx="726103" cy="68923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5-Point Star 9"/>
          <p:cNvSpPr/>
          <p:nvPr/>
        </p:nvSpPr>
        <p:spPr>
          <a:xfrm>
            <a:off x="1018236" y="5845056"/>
            <a:ext cx="726103" cy="68923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5-Point Star 10"/>
          <p:cNvSpPr/>
          <p:nvPr/>
        </p:nvSpPr>
        <p:spPr>
          <a:xfrm>
            <a:off x="1786833" y="5845056"/>
            <a:ext cx="726103" cy="68923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5-Point Star 11"/>
          <p:cNvSpPr/>
          <p:nvPr/>
        </p:nvSpPr>
        <p:spPr>
          <a:xfrm>
            <a:off x="2555430" y="5838212"/>
            <a:ext cx="726103" cy="68923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5-Point Star 12"/>
          <p:cNvSpPr/>
          <p:nvPr/>
        </p:nvSpPr>
        <p:spPr>
          <a:xfrm>
            <a:off x="3324027" y="5838212"/>
            <a:ext cx="726103" cy="68923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5-Point Star 13"/>
          <p:cNvSpPr/>
          <p:nvPr/>
        </p:nvSpPr>
        <p:spPr>
          <a:xfrm>
            <a:off x="4092624" y="5836661"/>
            <a:ext cx="726103" cy="68923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TextBox 8"/>
          <p:cNvSpPr txBox="1"/>
          <p:nvPr/>
        </p:nvSpPr>
        <p:spPr>
          <a:xfrm>
            <a:off x="4728559" y="6036953"/>
            <a:ext cx="2790431" cy="369332"/>
          </a:xfrm>
          <a:prstGeom prst="rect">
            <a:avLst/>
          </a:prstGeom>
          <a:noFill/>
        </p:spPr>
        <p:txBody>
          <a:bodyPr wrap="square" rtlCol="0">
            <a:spAutoFit/>
          </a:bodyPr>
          <a:lstStyle/>
          <a:p>
            <a:r>
              <a:rPr lang="en-GB" dirty="0" smtClean="0">
                <a:latin typeface="Berlin Sans FB Demi" panose="020E0802020502020306" pitchFamily="34" charset="0"/>
              </a:rPr>
              <a:t>=  10 minutes extra play</a:t>
            </a:r>
            <a:endParaRPr lang="en-GB" dirty="0"/>
          </a:p>
        </p:txBody>
      </p:sp>
    </p:spTree>
    <p:extLst>
      <p:ext uri="{BB962C8B-B14F-4D97-AF65-F5344CB8AC3E}">
        <p14:creationId xmlns:p14="http://schemas.microsoft.com/office/powerpoint/2010/main" val="386773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362160" y="175297"/>
            <a:ext cx="2904027" cy="6797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smtClean="0">
                <a:effectLst>
                  <a:outerShdw blurRad="38100" dist="38100" dir="2700000" algn="tl">
                    <a:srgbClr val="000000">
                      <a:alpha val="43137"/>
                    </a:srgbClr>
                  </a:outerShdw>
                </a:effectLst>
                <a:latin typeface="Berlin Sans FB Demi" panose="020E0802020502020306" pitchFamily="34" charset="0"/>
              </a:rPr>
              <a:t>Table of  </a:t>
            </a:r>
            <a:endParaRPr lang="en-GB" sz="4800" dirty="0">
              <a:effectLst>
                <a:outerShdw blurRad="38100" dist="38100" dir="2700000" algn="tl">
                  <a:srgbClr val="000000">
                    <a:alpha val="43137"/>
                  </a:srgbClr>
                </a:outerShdw>
              </a:effectLst>
              <a:latin typeface="Berlin Sans FB Demi" panose="020E0802020502020306" pitchFamily="34" charset="0"/>
            </a:endParaRPr>
          </a:p>
        </p:txBody>
      </p:sp>
      <p:sp>
        <p:nvSpPr>
          <p:cNvPr id="3" name="Rectangle 2"/>
          <p:cNvSpPr/>
          <p:nvPr/>
        </p:nvSpPr>
        <p:spPr>
          <a:xfrm>
            <a:off x="3105673" y="515172"/>
            <a:ext cx="4907049" cy="1015663"/>
          </a:xfrm>
          <a:prstGeom prst="rect">
            <a:avLst/>
          </a:prstGeom>
          <a:noFill/>
        </p:spPr>
        <p:txBody>
          <a:bodyPr wrap="square" lIns="91440" tIns="45720" rIns="91440" bIns="45720">
            <a:spAutoFit/>
          </a:bodyPr>
          <a:lstStyle/>
          <a:p>
            <a:pPr algn="ctr"/>
            <a:r>
              <a:rPr lang="en-US" sz="6000" b="1" dirty="0" smtClean="0">
                <a:ln w="12700">
                  <a:solidFill>
                    <a:schemeClr val="accent1"/>
                  </a:solidFill>
                  <a:prstDash val="solid"/>
                </a:ln>
                <a:solidFill>
                  <a:srgbClr val="FF0000"/>
                </a:solidFill>
                <a:effectLst>
                  <a:outerShdw dist="38100" dir="2640000" algn="bl" rotWithShape="0">
                    <a:schemeClr val="accent1"/>
                  </a:outerShdw>
                </a:effectLst>
                <a:latin typeface="Bauhaus 93" panose="04030905020B02020C02" pitchFamily="82" charset="0"/>
              </a:rPr>
              <a:t>Awesomeness </a:t>
            </a:r>
            <a:endParaRPr lang="en-US" sz="6000" b="1" cap="none" spc="0" dirty="0">
              <a:ln w="12700">
                <a:solidFill>
                  <a:schemeClr val="accent1"/>
                </a:solidFill>
                <a:prstDash val="solid"/>
              </a:ln>
              <a:solidFill>
                <a:srgbClr val="FF0000"/>
              </a:solidFill>
              <a:effectLst>
                <a:outerShdw dist="38100" dir="2640000" algn="bl" rotWithShape="0">
                  <a:schemeClr val="accent1"/>
                </a:outerShdw>
              </a:effectLst>
              <a:latin typeface="Bauhaus 93" panose="04030905020B02020C02" pitchFamily="82" charset="0"/>
            </a:endParaRPr>
          </a:p>
        </p:txBody>
      </p:sp>
      <p:sp>
        <p:nvSpPr>
          <p:cNvPr id="4" name="TextBox 3"/>
          <p:cNvSpPr txBox="1"/>
          <p:nvPr/>
        </p:nvSpPr>
        <p:spPr>
          <a:xfrm>
            <a:off x="501161" y="1380228"/>
            <a:ext cx="11517924" cy="2800767"/>
          </a:xfrm>
          <a:prstGeom prst="rect">
            <a:avLst/>
          </a:prstGeom>
          <a:noFill/>
        </p:spPr>
        <p:txBody>
          <a:bodyPr wrap="square" rtlCol="0">
            <a:spAutoFit/>
          </a:bodyPr>
          <a:lstStyle/>
          <a:p>
            <a:r>
              <a:rPr lang="en-GB" sz="2400" dirty="0" smtClean="0">
                <a:latin typeface="Comic Sans MS" panose="030F0702030302020204" pitchFamily="66" charset="0"/>
              </a:rPr>
              <a:t>One lunchtime a term the middays will choose 2 children each to sit on the ‘Table of </a:t>
            </a:r>
            <a:r>
              <a:rPr lang="en-US" sz="2800" b="1" dirty="0" smtClean="0">
                <a:ln w="12700">
                  <a:solidFill>
                    <a:schemeClr val="accent1"/>
                  </a:solidFill>
                  <a:prstDash val="solid"/>
                </a:ln>
                <a:solidFill>
                  <a:srgbClr val="FF0000"/>
                </a:solidFill>
                <a:effectLst>
                  <a:outerShdw dist="38100" dir="2640000" algn="bl" rotWithShape="0">
                    <a:schemeClr val="accent1"/>
                  </a:outerShdw>
                </a:effectLst>
                <a:latin typeface="Bauhaus 93" panose="04030905020B02020C02" pitchFamily="82" charset="0"/>
              </a:rPr>
              <a:t>Awesomeness</a:t>
            </a:r>
            <a:r>
              <a:rPr lang="en-GB" sz="2400" dirty="0" smtClean="0">
                <a:latin typeface="Comic Sans MS" panose="030F0702030302020204" pitchFamily="66" charset="0"/>
              </a:rPr>
              <a:t>’.</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They will be choosing children who are </a:t>
            </a:r>
            <a:r>
              <a:rPr lang="en-US" sz="2800" b="1" dirty="0" smtClean="0">
                <a:ln w="12700">
                  <a:solidFill>
                    <a:schemeClr val="accent1"/>
                  </a:solidFill>
                  <a:prstDash val="solid"/>
                </a:ln>
                <a:solidFill>
                  <a:srgbClr val="FF0000"/>
                </a:solidFill>
                <a:effectLst>
                  <a:outerShdw dist="38100" dir="2640000" algn="bl" rotWithShape="0">
                    <a:schemeClr val="accent1"/>
                  </a:outerShdw>
                </a:effectLst>
                <a:latin typeface="Bauhaus 93" panose="04030905020B02020C02" pitchFamily="82" charset="0"/>
              </a:rPr>
              <a:t>Awesome</a:t>
            </a:r>
            <a:r>
              <a:rPr lang="en-GB" sz="2400" dirty="0" smtClean="0">
                <a:latin typeface="Comic Sans MS" panose="030F0702030302020204" pitchFamily="66" charset="0"/>
              </a:rPr>
              <a:t> at lunchtimes by being kind, playing well with others, using good table manners, looking after each other and equipment and generally making good choices on the playground and in the hall every lunchtime. </a:t>
            </a:r>
            <a:endParaRPr lang="en-GB" sz="2400" dirty="0">
              <a:latin typeface="Comic Sans MS" panose="030F0702030302020204" pitchFamily="66" charset="0"/>
            </a:endParaRPr>
          </a:p>
        </p:txBody>
      </p:sp>
      <p:pic>
        <p:nvPicPr>
          <p:cNvPr id="1026" name="Picture 2" descr="World Map Tablecloth - Colour in &amp; Learn | The Veg Patch | Buy Kids Toys  and Clothing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33" y="439725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IG' Box of Chocolates - Amelie Choco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080" y="4809681"/>
            <a:ext cx="1979753" cy="1979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uraglow Set of 6 Flickering Flame LED Tea Lights - Auraglow LED Ligh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858" y="458908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t of 4 Large Acrylic Wine Goblets - Central Hot Tu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1983" y="4137178"/>
            <a:ext cx="1885456" cy="18854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7L Stackable Pitcher Jug – Non Consuma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3504" y="3825869"/>
            <a:ext cx="16764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azon.com: Outer Space Plastic Table Cloths for Parties Disposable  Spaceship Galaxy Tablecloths Waterproof Rocket UFO Planets Table Covers 54  x 108Inch Birthday Party Decoration Supply for Kids Boys Girls, 3PCS : 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3833" y="4082046"/>
            <a:ext cx="2105025"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84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6315" y="110347"/>
            <a:ext cx="6013938" cy="707886"/>
          </a:xfrm>
          <a:prstGeom prst="rect">
            <a:avLst/>
          </a:prstGeom>
        </p:spPr>
        <p:txBody>
          <a:bodyPr wrap="square">
            <a:spAutoFit/>
          </a:bodyPr>
          <a:lstStyle/>
          <a:p>
            <a:r>
              <a:rPr lang="en-GB" sz="4000" dirty="0" smtClean="0">
                <a:effectLst>
                  <a:outerShdw blurRad="38100" dist="38100" dir="2700000" algn="tl">
                    <a:srgbClr val="000000">
                      <a:alpha val="43137"/>
                    </a:srgbClr>
                  </a:outerShdw>
                </a:effectLst>
                <a:latin typeface="Berlin Sans FB Demi" panose="020E0802020502020306" pitchFamily="34" charset="0"/>
              </a:rPr>
              <a:t>Certificate in </a:t>
            </a:r>
            <a:r>
              <a:rPr lang="en-GB" sz="4000" dirty="0">
                <a:effectLst>
                  <a:outerShdw blurRad="38100" dist="38100" dir="2700000" algn="tl">
                    <a:srgbClr val="000000">
                      <a:alpha val="43137"/>
                    </a:srgbClr>
                  </a:outerShdw>
                </a:effectLst>
                <a:latin typeface="Berlin Sans FB Demi" panose="020E0802020502020306" pitchFamily="34" charset="0"/>
              </a:rPr>
              <a:t>Assembly </a:t>
            </a:r>
          </a:p>
        </p:txBody>
      </p:sp>
      <p:grpSp>
        <p:nvGrpSpPr>
          <p:cNvPr id="3" name="Group 4"/>
          <p:cNvGrpSpPr>
            <a:grpSpLocks/>
          </p:cNvGrpSpPr>
          <p:nvPr/>
        </p:nvGrpSpPr>
        <p:grpSpPr bwMode="auto">
          <a:xfrm>
            <a:off x="3949987" y="747159"/>
            <a:ext cx="4220690" cy="686304"/>
            <a:chOff x="108962632" y="110504466"/>
            <a:chExt cx="7166550" cy="1042636"/>
          </a:xfrm>
          <a:solidFill>
            <a:schemeClr val="accent1">
              <a:lumMod val="20000"/>
              <a:lumOff val="80000"/>
            </a:schemeClr>
          </a:solidFill>
        </p:grpSpPr>
        <p:sp>
          <p:nvSpPr>
            <p:cNvPr id="4" name="Rectangle 5"/>
            <p:cNvSpPr>
              <a:spLocks noChangeArrowheads="1" noChangeShapeType="1"/>
            </p:cNvSpPr>
            <p:nvPr/>
          </p:nvSpPr>
          <p:spPr bwMode="auto">
            <a:xfrm>
              <a:off x="108962632" y="110504466"/>
              <a:ext cx="7166550" cy="1042636"/>
            </a:xfrm>
            <a:prstGeom prst="rect">
              <a:avLst/>
            </a:prstGeom>
            <a:grpFill/>
            <a:ln w="50800" algn="in">
              <a:solidFill>
                <a:srgbClr val="004D4D"/>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5" name="Text Box 6"/>
            <p:cNvSpPr txBox="1">
              <a:spLocks noChangeArrowheads="1" noChangeShapeType="1"/>
            </p:cNvSpPr>
            <p:nvPr/>
          </p:nvSpPr>
          <p:spPr bwMode="auto">
            <a:xfrm>
              <a:off x="109159894" y="110545750"/>
              <a:ext cx="6755510" cy="892590"/>
            </a:xfrm>
            <a:prstGeom prst="rect">
              <a:avLst/>
            </a:prstGeom>
            <a:grpFill/>
            <a:ln w="0" algn="in">
              <a:solidFill>
                <a:srgbClr val="004D4D"/>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4D4D"/>
                  </a:solidFill>
                  <a:effectLst/>
                  <a:latin typeface="Comic Sans MS" panose="030F0702030302020204" pitchFamily="66" charset="0"/>
                </a:rPr>
                <a:t>The Happy Lunchtimes Award</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grpSp>
      <p:sp>
        <p:nvSpPr>
          <p:cNvPr id="6" name="TextBox 5"/>
          <p:cNvSpPr txBox="1"/>
          <p:nvPr/>
        </p:nvSpPr>
        <p:spPr>
          <a:xfrm>
            <a:off x="938143" y="1433463"/>
            <a:ext cx="10000034" cy="1200329"/>
          </a:xfrm>
          <a:prstGeom prst="rect">
            <a:avLst/>
          </a:prstGeom>
          <a:noFill/>
        </p:spPr>
        <p:txBody>
          <a:bodyPr wrap="square" rtlCol="0">
            <a:spAutoFit/>
          </a:bodyPr>
          <a:lstStyle/>
          <a:p>
            <a:r>
              <a:rPr lang="en-GB" sz="2400" dirty="0" smtClean="0">
                <a:latin typeface="Comic Sans MS" panose="030F0702030302020204" pitchFamily="66" charset="0"/>
              </a:rPr>
              <a:t>Each midday will choose one child who has shown golden behaviour at lunchtimes to receive a ‘Happy Lunchtimes’ Certificate in Monday’s Celebration Assembly. </a:t>
            </a:r>
            <a:endParaRPr lang="en-GB" sz="2400" dirty="0">
              <a:latin typeface="Comic Sans MS" panose="030F0702030302020204" pitchFamily="66" charset="0"/>
            </a:endParaRPr>
          </a:p>
        </p:txBody>
      </p:sp>
      <p:pic>
        <p:nvPicPr>
          <p:cNvPr id="2050" name="Picture 2" descr="https://growingstrongminds.com/wp-content/uploads/2021/02/staff-chart-A2-pd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940" y="2555527"/>
            <a:ext cx="5972784" cy="42246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0468" y="3025302"/>
            <a:ext cx="1955260" cy="646331"/>
          </a:xfrm>
          <a:prstGeom prst="rect">
            <a:avLst/>
          </a:prstGeom>
          <a:noFill/>
        </p:spPr>
        <p:txBody>
          <a:bodyPr wrap="square" rtlCol="0">
            <a:spAutoFit/>
          </a:bodyPr>
          <a:lstStyle/>
          <a:p>
            <a:r>
              <a:rPr lang="en-GB" sz="3600" dirty="0" smtClean="0">
                <a:solidFill>
                  <a:srgbClr val="FF0000"/>
                </a:solidFill>
                <a:latin typeface="Berlin Sans FB Demi" panose="020E0802020502020306" pitchFamily="34" charset="0"/>
              </a:rPr>
              <a:t>Bravery</a:t>
            </a:r>
            <a:r>
              <a:rPr lang="en-GB" dirty="0" smtClean="0">
                <a:solidFill>
                  <a:srgbClr val="FF0000"/>
                </a:solidFill>
              </a:rPr>
              <a:t> </a:t>
            </a:r>
            <a:endParaRPr lang="en-GB" dirty="0">
              <a:solidFill>
                <a:srgbClr val="FF0000"/>
              </a:solidFill>
            </a:endParaRPr>
          </a:p>
        </p:txBody>
      </p:sp>
      <p:sp>
        <p:nvSpPr>
          <p:cNvPr id="9" name="TextBox 8"/>
          <p:cNvSpPr txBox="1"/>
          <p:nvPr/>
        </p:nvSpPr>
        <p:spPr>
          <a:xfrm>
            <a:off x="938143" y="4160196"/>
            <a:ext cx="1955260" cy="646331"/>
          </a:xfrm>
          <a:prstGeom prst="rect">
            <a:avLst/>
          </a:prstGeom>
          <a:noFill/>
        </p:spPr>
        <p:txBody>
          <a:bodyPr wrap="square" rtlCol="0">
            <a:spAutoFit/>
          </a:bodyPr>
          <a:lstStyle/>
          <a:p>
            <a:r>
              <a:rPr lang="en-GB" sz="3600" dirty="0" smtClean="0">
                <a:solidFill>
                  <a:schemeClr val="accent1"/>
                </a:solidFill>
                <a:latin typeface="Berlin Sans FB Demi" panose="020E0802020502020306" pitchFamily="34" charset="0"/>
              </a:rPr>
              <a:t>Kindness</a:t>
            </a:r>
            <a:r>
              <a:rPr lang="en-GB" dirty="0" smtClean="0">
                <a:solidFill>
                  <a:srgbClr val="FF0000"/>
                </a:solidFill>
              </a:rPr>
              <a:t> </a:t>
            </a:r>
            <a:endParaRPr lang="en-GB" dirty="0">
              <a:solidFill>
                <a:srgbClr val="FF0000"/>
              </a:solidFill>
            </a:endParaRPr>
          </a:p>
        </p:txBody>
      </p:sp>
      <p:sp>
        <p:nvSpPr>
          <p:cNvPr id="10" name="TextBox 9"/>
          <p:cNvSpPr txBox="1"/>
          <p:nvPr/>
        </p:nvSpPr>
        <p:spPr>
          <a:xfrm>
            <a:off x="340468" y="5366425"/>
            <a:ext cx="2451370" cy="646331"/>
          </a:xfrm>
          <a:prstGeom prst="rect">
            <a:avLst/>
          </a:prstGeom>
          <a:noFill/>
        </p:spPr>
        <p:txBody>
          <a:bodyPr wrap="square" rtlCol="0">
            <a:spAutoFit/>
          </a:bodyPr>
          <a:lstStyle/>
          <a:p>
            <a:r>
              <a:rPr lang="en-GB" sz="3600" dirty="0" smtClean="0">
                <a:solidFill>
                  <a:srgbClr val="00B050"/>
                </a:solidFill>
                <a:latin typeface="Berlin Sans FB Demi" panose="020E0802020502020306" pitchFamily="34" charset="0"/>
              </a:rPr>
              <a:t>Teamwork</a:t>
            </a:r>
            <a:r>
              <a:rPr lang="en-GB" dirty="0" smtClean="0">
                <a:solidFill>
                  <a:srgbClr val="00B050"/>
                </a:solidFill>
              </a:rPr>
              <a:t> </a:t>
            </a:r>
            <a:endParaRPr lang="en-GB" dirty="0">
              <a:solidFill>
                <a:srgbClr val="00B050"/>
              </a:solidFill>
            </a:endParaRPr>
          </a:p>
        </p:txBody>
      </p:sp>
      <p:sp>
        <p:nvSpPr>
          <p:cNvPr id="11" name="TextBox 10"/>
          <p:cNvSpPr txBox="1"/>
          <p:nvPr/>
        </p:nvSpPr>
        <p:spPr>
          <a:xfrm>
            <a:off x="9265019" y="2183216"/>
            <a:ext cx="2451370" cy="646331"/>
          </a:xfrm>
          <a:prstGeom prst="rect">
            <a:avLst/>
          </a:prstGeom>
          <a:noFill/>
        </p:spPr>
        <p:txBody>
          <a:bodyPr wrap="square" rtlCol="0">
            <a:spAutoFit/>
          </a:bodyPr>
          <a:lstStyle/>
          <a:p>
            <a:r>
              <a:rPr lang="en-GB" sz="3600" dirty="0" smtClean="0">
                <a:solidFill>
                  <a:srgbClr val="FF3399"/>
                </a:solidFill>
                <a:latin typeface="Berlin Sans FB Demi" panose="020E0802020502020306" pitchFamily="34" charset="0"/>
              </a:rPr>
              <a:t>Patience</a:t>
            </a:r>
            <a:r>
              <a:rPr lang="en-GB" sz="3600" dirty="0" smtClean="0">
                <a:solidFill>
                  <a:srgbClr val="00B050"/>
                </a:solidFill>
                <a:latin typeface="Berlin Sans FB Demi" panose="020E0802020502020306" pitchFamily="34" charset="0"/>
              </a:rPr>
              <a:t> </a:t>
            </a:r>
            <a:r>
              <a:rPr lang="en-GB" dirty="0" smtClean="0">
                <a:solidFill>
                  <a:srgbClr val="00B050"/>
                </a:solidFill>
              </a:rPr>
              <a:t> </a:t>
            </a:r>
            <a:endParaRPr lang="en-GB" dirty="0">
              <a:solidFill>
                <a:srgbClr val="00B050"/>
              </a:solidFill>
            </a:endParaRPr>
          </a:p>
        </p:txBody>
      </p:sp>
      <p:sp>
        <p:nvSpPr>
          <p:cNvPr id="12" name="Rectangle 11"/>
          <p:cNvSpPr/>
          <p:nvPr/>
        </p:nvSpPr>
        <p:spPr>
          <a:xfrm>
            <a:off x="9046724" y="3348467"/>
            <a:ext cx="1840568" cy="646331"/>
          </a:xfrm>
          <a:prstGeom prst="rect">
            <a:avLst/>
          </a:prstGeom>
        </p:spPr>
        <p:txBody>
          <a:bodyPr wrap="none">
            <a:spAutoFit/>
          </a:bodyPr>
          <a:lstStyle/>
          <a:p>
            <a:r>
              <a:rPr lang="en-GB" sz="3600" dirty="0" smtClean="0">
                <a:solidFill>
                  <a:srgbClr val="0033CC"/>
                </a:solidFill>
                <a:latin typeface="Berlin Sans FB Demi" panose="020E0802020502020306" pitchFamily="34" charset="0"/>
              </a:rPr>
              <a:t>Fairness</a:t>
            </a:r>
            <a:endParaRPr lang="en-GB" sz="3600" dirty="0">
              <a:solidFill>
                <a:srgbClr val="0033CC"/>
              </a:solidFill>
            </a:endParaRPr>
          </a:p>
        </p:txBody>
      </p:sp>
      <p:sp>
        <p:nvSpPr>
          <p:cNvPr id="14" name="Rectangle 13"/>
          <p:cNvSpPr/>
          <p:nvPr/>
        </p:nvSpPr>
        <p:spPr>
          <a:xfrm>
            <a:off x="9875821" y="4441208"/>
            <a:ext cx="2209259" cy="646331"/>
          </a:xfrm>
          <a:prstGeom prst="rect">
            <a:avLst/>
          </a:prstGeom>
        </p:spPr>
        <p:txBody>
          <a:bodyPr wrap="none">
            <a:spAutoFit/>
          </a:bodyPr>
          <a:lstStyle/>
          <a:p>
            <a:r>
              <a:rPr lang="en-GB" sz="3600" dirty="0" smtClean="0">
                <a:solidFill>
                  <a:srgbClr val="7030A0"/>
                </a:solidFill>
                <a:latin typeface="Berlin Sans FB Demi" panose="020E0802020502020306" pitchFamily="34" charset="0"/>
              </a:rPr>
              <a:t>Gratitude</a:t>
            </a:r>
            <a:endParaRPr lang="en-GB" sz="3600" dirty="0">
              <a:solidFill>
                <a:srgbClr val="7030A0"/>
              </a:solidFill>
            </a:endParaRPr>
          </a:p>
        </p:txBody>
      </p:sp>
      <p:sp>
        <p:nvSpPr>
          <p:cNvPr id="15" name="Rectangle 14"/>
          <p:cNvSpPr/>
          <p:nvPr/>
        </p:nvSpPr>
        <p:spPr>
          <a:xfrm>
            <a:off x="9046724" y="5638969"/>
            <a:ext cx="3272050" cy="646331"/>
          </a:xfrm>
          <a:prstGeom prst="rect">
            <a:avLst/>
          </a:prstGeom>
        </p:spPr>
        <p:txBody>
          <a:bodyPr wrap="none">
            <a:spAutoFit/>
          </a:bodyPr>
          <a:lstStyle/>
          <a:p>
            <a:r>
              <a:rPr lang="en-GB" sz="3600" dirty="0" smtClean="0">
                <a:solidFill>
                  <a:srgbClr val="FF6600"/>
                </a:solidFill>
                <a:latin typeface="Berlin Sans FB Demi" panose="020E0802020502020306" pitchFamily="34" charset="0"/>
              </a:rPr>
              <a:t>Good manners </a:t>
            </a:r>
            <a:endParaRPr lang="en-GB" sz="3600" dirty="0">
              <a:solidFill>
                <a:srgbClr val="FF6600"/>
              </a:solidFill>
            </a:endParaRPr>
          </a:p>
        </p:txBody>
      </p:sp>
    </p:spTree>
    <p:extLst>
      <p:ext uri="{BB962C8B-B14F-4D97-AF65-F5344CB8AC3E}">
        <p14:creationId xmlns:p14="http://schemas.microsoft.com/office/powerpoint/2010/main" val="3737217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0503" y="-60440"/>
            <a:ext cx="4592924" cy="584775"/>
          </a:xfrm>
          <a:prstGeom prst="rect">
            <a:avLst/>
          </a:prstGeom>
        </p:spPr>
        <p:txBody>
          <a:bodyPr wrap="none">
            <a:spAutoFit/>
          </a:bodyPr>
          <a:lstStyle/>
          <a:p>
            <a:pPr algn="ctr"/>
            <a:r>
              <a:rPr lang="en-GB" sz="3200" dirty="0">
                <a:effectLst>
                  <a:outerShdw blurRad="38100" dist="38100" dir="2700000" algn="tl">
                    <a:srgbClr val="000000">
                      <a:alpha val="43137"/>
                    </a:srgbClr>
                  </a:outerShdw>
                </a:effectLst>
                <a:latin typeface="Berlin Sans FB Demi" panose="020E0802020502020306" pitchFamily="34" charset="0"/>
              </a:rPr>
              <a:t>Behaviour Expectations </a:t>
            </a:r>
          </a:p>
        </p:txBody>
      </p:sp>
      <p:sp>
        <p:nvSpPr>
          <p:cNvPr id="4" name="TextBox 3"/>
          <p:cNvSpPr txBox="1"/>
          <p:nvPr/>
        </p:nvSpPr>
        <p:spPr>
          <a:xfrm>
            <a:off x="0" y="18497"/>
            <a:ext cx="5170209" cy="369332"/>
          </a:xfrm>
          <a:prstGeom prst="rect">
            <a:avLst/>
          </a:prstGeom>
          <a:noFill/>
        </p:spPr>
        <p:txBody>
          <a:bodyPr wrap="square" rtlCol="0">
            <a:spAutoFit/>
          </a:bodyPr>
          <a:lstStyle/>
          <a:p>
            <a:r>
              <a:rPr lang="en-GB" dirty="0" smtClean="0">
                <a:latin typeface="Comic Sans MS" panose="030F0702030302020204" pitchFamily="66" charset="0"/>
              </a:rPr>
              <a:t>Our rules stay the same….</a:t>
            </a:r>
            <a:endParaRPr lang="en-GB" dirty="0">
              <a:latin typeface="Comic Sans MS" panose="030F0702030302020204" pitchFamily="66" charset="0"/>
            </a:endParaRPr>
          </a:p>
        </p:txBody>
      </p:sp>
      <p:sp>
        <p:nvSpPr>
          <p:cNvPr id="5" name="TextBox 4"/>
          <p:cNvSpPr txBox="1"/>
          <p:nvPr/>
        </p:nvSpPr>
        <p:spPr>
          <a:xfrm>
            <a:off x="6752492" y="466507"/>
            <a:ext cx="5169876" cy="6963445"/>
          </a:xfrm>
          <a:prstGeom prst="rect">
            <a:avLst/>
          </a:prstGeom>
          <a:noFill/>
        </p:spPr>
        <p:txBody>
          <a:bodyPr wrap="square" rtlCol="0">
            <a:spAutoFit/>
          </a:bodyPr>
          <a:lstStyle/>
          <a:p>
            <a:r>
              <a:rPr lang="en-GB" sz="1600" dirty="0" smtClean="0">
                <a:latin typeface="Comic Sans MS" panose="030F0702030302020204" pitchFamily="66" charset="0"/>
              </a:rPr>
              <a:t>1. If you choose not to follow the school rules you will be asked to do a </a:t>
            </a:r>
            <a:r>
              <a:rPr lang="en-GB" sz="1600" dirty="0" smtClean="0">
                <a:solidFill>
                  <a:srgbClr val="FF0000"/>
                </a:solidFill>
                <a:latin typeface="Comic Sans MS" panose="030F0702030302020204" pitchFamily="66" charset="0"/>
              </a:rPr>
              <a:t>Time In with the adult who gave it you</a:t>
            </a:r>
            <a:r>
              <a:rPr lang="en-GB" sz="1600" dirty="0" smtClean="0">
                <a:latin typeface="Comic Sans MS" panose="030F0702030302020204" pitchFamily="66" charset="0"/>
              </a:rPr>
              <a:t>. Once that </a:t>
            </a:r>
            <a:r>
              <a:rPr lang="en-GB" sz="1600" dirty="0" smtClean="0">
                <a:solidFill>
                  <a:srgbClr val="FF0000"/>
                </a:solidFill>
                <a:latin typeface="Comic Sans MS" panose="030F0702030302020204" pitchFamily="66" charset="0"/>
              </a:rPr>
              <a:t>2 minutes </a:t>
            </a:r>
            <a:r>
              <a:rPr lang="en-GB" sz="1600" dirty="0" smtClean="0">
                <a:latin typeface="Comic Sans MS" panose="030F0702030302020204" pitchFamily="66" charset="0"/>
              </a:rPr>
              <a:t>is up you can go back and play. </a:t>
            </a:r>
            <a:endParaRPr lang="en-GB" sz="1600" dirty="0">
              <a:latin typeface="Comic Sans MS" panose="030F0702030302020204" pitchFamily="66" charset="0"/>
            </a:endParaRPr>
          </a:p>
          <a:p>
            <a:pPr>
              <a:lnSpc>
                <a:spcPts val="100"/>
              </a:lnSpc>
            </a:pPr>
            <a:endParaRPr lang="en-GB" sz="1600" dirty="0">
              <a:latin typeface="Comic Sans MS" panose="030F0702030302020204" pitchFamily="66" charset="0"/>
            </a:endParaRPr>
          </a:p>
          <a:p>
            <a:pPr algn="ctr">
              <a:lnSpc>
                <a:spcPts val="100"/>
              </a:lnSpc>
            </a:pPr>
            <a:endParaRPr lang="en-GB" dirty="0" smtClean="0">
              <a:solidFill>
                <a:srgbClr val="FF0000"/>
              </a:solidFill>
              <a:latin typeface="Comic Sans MS" panose="030F0702030302020204" pitchFamily="66" charset="0"/>
            </a:endParaRPr>
          </a:p>
          <a:p>
            <a:endParaRPr lang="en-GB" sz="1600" dirty="0">
              <a:latin typeface="Comic Sans MS" panose="030F0702030302020204" pitchFamily="66" charset="0"/>
            </a:endParaRPr>
          </a:p>
          <a:p>
            <a:r>
              <a:rPr lang="en-GB" sz="1600" dirty="0" smtClean="0">
                <a:latin typeface="Comic Sans MS" panose="030F0702030302020204" pitchFamily="66" charset="0"/>
              </a:rPr>
              <a:t>2. If you refuse to do </a:t>
            </a:r>
            <a:r>
              <a:rPr lang="en-GB" sz="1600" dirty="0" smtClean="0">
                <a:latin typeface="Comic Sans MS" panose="030F0702030302020204" pitchFamily="66" charset="0"/>
              </a:rPr>
              <a:t>your </a:t>
            </a:r>
            <a:r>
              <a:rPr lang="en-GB" sz="1600" dirty="0" smtClean="0">
                <a:latin typeface="Comic Sans MS" panose="030F0702030302020204" pitchFamily="66" charset="0"/>
              </a:rPr>
              <a:t>2 minute Time in with the adult you will </a:t>
            </a:r>
            <a:r>
              <a:rPr lang="en-GB" sz="1600" dirty="0" smtClean="0">
                <a:latin typeface="Comic Sans MS" panose="030F0702030302020204" pitchFamily="66" charset="0"/>
              </a:rPr>
              <a:t>be sent to Mrs Lusty or Miss Rouse. Your time will be </a:t>
            </a:r>
            <a:r>
              <a:rPr lang="en-GB" sz="1600" u="sng" dirty="0" smtClean="0">
                <a:solidFill>
                  <a:srgbClr val="FF0000"/>
                </a:solidFill>
                <a:latin typeface="Comic Sans MS" panose="030F0702030302020204" pitchFamily="66" charset="0"/>
              </a:rPr>
              <a:t>extended to </a:t>
            </a:r>
            <a:r>
              <a:rPr lang="en-GB" sz="1600" u="sng" dirty="0" smtClean="0">
                <a:solidFill>
                  <a:srgbClr val="FF0000"/>
                </a:solidFill>
                <a:latin typeface="Comic Sans MS" panose="030F0702030302020204" pitchFamily="66" charset="0"/>
              </a:rPr>
              <a:t>5 </a:t>
            </a:r>
            <a:r>
              <a:rPr lang="en-GB" sz="1600" u="sng" dirty="0" smtClean="0">
                <a:solidFill>
                  <a:srgbClr val="FF0000"/>
                </a:solidFill>
                <a:latin typeface="Comic Sans MS" panose="030F0702030302020204" pitchFamily="66" charset="0"/>
              </a:rPr>
              <a:t>minutes</a:t>
            </a:r>
            <a:r>
              <a:rPr lang="en-GB" sz="1600" u="sng" dirty="0">
                <a:solidFill>
                  <a:srgbClr val="FF0000"/>
                </a:solidFill>
                <a:latin typeface="Comic Sans MS" panose="030F0702030302020204" pitchFamily="66" charset="0"/>
              </a:rPr>
              <a:t> </a:t>
            </a:r>
            <a:r>
              <a:rPr lang="en-GB" sz="1600" dirty="0" smtClean="0">
                <a:latin typeface="Comic Sans MS" panose="030F0702030302020204" pitchFamily="66" charset="0"/>
              </a:rPr>
              <a:t>AND THEN you will go serve the original 2 minutes with the midday that spoke to you.</a:t>
            </a:r>
          </a:p>
          <a:p>
            <a:r>
              <a:rPr lang="en-GB" sz="1600" dirty="0" smtClean="0">
                <a:latin typeface="Comic Sans MS" panose="030F0702030302020204" pitchFamily="66" charset="0"/>
              </a:rPr>
              <a:t> </a:t>
            </a:r>
          </a:p>
          <a:p>
            <a:r>
              <a:rPr lang="en-GB" sz="1600" dirty="0">
                <a:solidFill>
                  <a:srgbClr val="FF0000"/>
                </a:solidFill>
                <a:latin typeface="Berlin Sans FB Demi" panose="020E0802020502020306" pitchFamily="34" charset="0"/>
              </a:rPr>
              <a:t>Refusing to listen to a midday = 5 min Time In + then 2 min Time </a:t>
            </a:r>
            <a:r>
              <a:rPr lang="en-GB" sz="1600" dirty="0" smtClean="0">
                <a:solidFill>
                  <a:srgbClr val="FF0000"/>
                </a:solidFill>
                <a:latin typeface="Berlin Sans FB Demi" panose="020E0802020502020306" pitchFamily="34" charset="0"/>
              </a:rPr>
              <a:t>In with the midday.</a:t>
            </a:r>
          </a:p>
          <a:p>
            <a:endParaRPr lang="en-GB" sz="1600" dirty="0">
              <a:solidFill>
                <a:schemeClr val="accent1">
                  <a:lumMod val="75000"/>
                </a:schemeClr>
              </a:solidFill>
              <a:latin typeface="Berlin Sans FB Demi" panose="020E0802020502020306" pitchFamily="34" charset="0"/>
            </a:endParaRPr>
          </a:p>
          <a:p>
            <a:pPr algn="ctr">
              <a:lnSpc>
                <a:spcPts val="100"/>
              </a:lnSpc>
            </a:pPr>
            <a:endParaRPr lang="en-GB" sz="1600" dirty="0">
              <a:solidFill>
                <a:srgbClr val="FF0000"/>
              </a:solidFill>
              <a:latin typeface="Berlin Sans FB Demi" panose="020E0802020502020306" pitchFamily="34" charset="0"/>
            </a:endParaRPr>
          </a:p>
          <a:p>
            <a:r>
              <a:rPr lang="en-GB" sz="1600" dirty="0" smtClean="0">
                <a:latin typeface="Comic Sans MS" panose="030F0702030302020204" pitchFamily="66" charset="0"/>
              </a:rPr>
              <a:t>Serious behaviours such as spitting, swearing, hurting others or bullying is an </a:t>
            </a:r>
            <a:r>
              <a:rPr lang="en-GB" sz="1600" u="sng" dirty="0" smtClean="0">
                <a:solidFill>
                  <a:srgbClr val="FF0000"/>
                </a:solidFill>
                <a:latin typeface="Comic Sans MS" panose="030F0702030302020204" pitchFamily="66" charset="0"/>
              </a:rPr>
              <a:t>Instant 5 minute Time In </a:t>
            </a:r>
            <a:endParaRPr lang="en-GB" sz="1600" u="sng" dirty="0" smtClean="0">
              <a:solidFill>
                <a:srgbClr val="FF0000"/>
              </a:solidFill>
              <a:latin typeface="Comic Sans MS" panose="030F0702030302020204" pitchFamily="66" charset="0"/>
            </a:endParaRPr>
          </a:p>
          <a:p>
            <a:endParaRPr lang="en-GB" sz="1600" u="sng" dirty="0" smtClean="0">
              <a:solidFill>
                <a:srgbClr val="FF0000"/>
              </a:solidFill>
              <a:latin typeface="Comic Sans MS" panose="030F0702030302020204" pitchFamily="66" charset="0"/>
            </a:endParaRPr>
          </a:p>
          <a:p>
            <a:pPr algn="ctr"/>
            <a:r>
              <a:rPr lang="en-GB" dirty="0" smtClean="0">
                <a:solidFill>
                  <a:srgbClr val="FF0000"/>
                </a:solidFill>
                <a:latin typeface="Berlin Sans FB Demi" panose="020E0802020502020306" pitchFamily="34" charset="0"/>
              </a:rPr>
              <a:t>Serious behaviour = </a:t>
            </a:r>
            <a:r>
              <a:rPr lang="en-GB" u="sng" dirty="0" smtClean="0">
                <a:solidFill>
                  <a:srgbClr val="FF0000"/>
                </a:solidFill>
                <a:latin typeface="Berlin Sans FB Demi" panose="020E0802020502020306" pitchFamily="34" charset="0"/>
              </a:rPr>
              <a:t>Instant</a:t>
            </a:r>
            <a:r>
              <a:rPr lang="en-GB" dirty="0" smtClean="0">
                <a:solidFill>
                  <a:srgbClr val="FF0000"/>
                </a:solidFill>
                <a:latin typeface="Berlin Sans FB Demi" panose="020E0802020502020306" pitchFamily="34" charset="0"/>
              </a:rPr>
              <a:t> 5 min Time In</a:t>
            </a:r>
          </a:p>
          <a:p>
            <a:pPr algn="ctr"/>
            <a:endParaRPr lang="en-GB" dirty="0" smtClean="0">
              <a:solidFill>
                <a:srgbClr val="FF0000"/>
              </a:solidFill>
              <a:latin typeface="Berlin Sans FB Demi" panose="020E0802020502020306" pitchFamily="34" charset="0"/>
            </a:endParaRPr>
          </a:p>
          <a:p>
            <a:r>
              <a:rPr lang="en-GB" sz="1600" dirty="0" smtClean="0">
                <a:latin typeface="Comic Sans MS" panose="030F0702030302020204" pitchFamily="66" charset="0"/>
              </a:rPr>
              <a:t>If you earn 3 lots of 2 minute Time Ins at lunchtime in one week then a text will be sent home. </a:t>
            </a:r>
            <a:endParaRPr lang="en-GB" sz="1600" dirty="0" smtClean="0">
              <a:solidFill>
                <a:srgbClr val="FF0000"/>
              </a:solidFill>
              <a:latin typeface="Berlin Sans FB Demi" panose="020E0802020502020306" pitchFamily="34" charset="0"/>
            </a:endParaRPr>
          </a:p>
          <a:p>
            <a:pPr algn="ctr"/>
            <a:endParaRPr lang="en-GB" dirty="0" smtClean="0">
              <a:latin typeface="Berlin Sans FB Demi" panose="020E0802020502020306" pitchFamily="34" charset="0"/>
            </a:endParaRPr>
          </a:p>
          <a:p>
            <a:pPr algn="ctr"/>
            <a:r>
              <a:rPr lang="en-GB" dirty="0" smtClean="0">
                <a:latin typeface="Berlin Sans FB Demi" panose="020E0802020502020306" pitchFamily="34" charset="0"/>
              </a:rPr>
              <a:t>X3 </a:t>
            </a:r>
            <a:r>
              <a:rPr lang="en-GB" dirty="0">
                <a:latin typeface="Berlin Sans FB Demi" panose="020E0802020502020306" pitchFamily="34" charset="0"/>
              </a:rPr>
              <a:t>‘5 minute Time Ins’ in a week = Text to </a:t>
            </a:r>
            <a:r>
              <a:rPr lang="en-GB" dirty="0" smtClean="0">
                <a:latin typeface="Berlin Sans FB Demi" panose="020E0802020502020306" pitchFamily="34" charset="0"/>
              </a:rPr>
              <a:t>parents</a:t>
            </a:r>
          </a:p>
          <a:p>
            <a:r>
              <a:rPr lang="en-GB" sz="1600" dirty="0" smtClean="0">
                <a:solidFill>
                  <a:schemeClr val="accent1">
                    <a:lumMod val="75000"/>
                  </a:schemeClr>
                </a:solidFill>
                <a:latin typeface="Comic Sans MS" panose="030F0702030302020204" pitchFamily="66" charset="0"/>
              </a:rPr>
              <a:t>. </a:t>
            </a:r>
            <a:endParaRPr lang="en-GB" sz="1600" dirty="0" smtClean="0">
              <a:solidFill>
                <a:schemeClr val="accent1">
                  <a:lumMod val="75000"/>
                </a:schemeClr>
              </a:solidFill>
              <a:latin typeface="Comic Sans MS" panose="030F0702030302020204" pitchFamily="66" charset="0"/>
            </a:endParaRPr>
          </a:p>
          <a:p>
            <a:endParaRPr lang="en-GB" dirty="0">
              <a:solidFill>
                <a:srgbClr val="FF0000"/>
              </a:solidFill>
              <a:latin typeface="Comic Sans MS" panose="030F0702030302020204"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85694033"/>
              </p:ext>
            </p:extLst>
          </p:nvPr>
        </p:nvGraphicFramePr>
        <p:xfrm>
          <a:off x="125290" y="466766"/>
          <a:ext cx="6442564" cy="4149196"/>
        </p:xfrm>
        <a:graphic>
          <a:graphicData uri="http://schemas.openxmlformats.org/drawingml/2006/table">
            <a:tbl>
              <a:tblPr firstRow="1" bandRow="1">
                <a:tableStyleId>{5C22544A-7EE6-4342-B048-85BDC9FD1C3A}</a:tableStyleId>
              </a:tblPr>
              <a:tblGrid>
                <a:gridCol w="1562833">
                  <a:extLst>
                    <a:ext uri="{9D8B030D-6E8A-4147-A177-3AD203B41FA5}">
                      <a16:colId xmlns:a16="http://schemas.microsoft.com/office/drawing/2014/main" val="2272083955"/>
                    </a:ext>
                  </a:extLst>
                </a:gridCol>
                <a:gridCol w="1608992">
                  <a:extLst>
                    <a:ext uri="{9D8B030D-6E8A-4147-A177-3AD203B41FA5}">
                      <a16:colId xmlns:a16="http://schemas.microsoft.com/office/drawing/2014/main" val="1322769111"/>
                    </a:ext>
                  </a:extLst>
                </a:gridCol>
                <a:gridCol w="1538654">
                  <a:extLst>
                    <a:ext uri="{9D8B030D-6E8A-4147-A177-3AD203B41FA5}">
                      <a16:colId xmlns:a16="http://schemas.microsoft.com/office/drawing/2014/main" val="2745237615"/>
                    </a:ext>
                  </a:extLst>
                </a:gridCol>
                <a:gridCol w="1732085">
                  <a:extLst>
                    <a:ext uri="{9D8B030D-6E8A-4147-A177-3AD203B41FA5}">
                      <a16:colId xmlns:a16="http://schemas.microsoft.com/office/drawing/2014/main" val="2058190526"/>
                    </a:ext>
                  </a:extLst>
                </a:gridCol>
              </a:tblGrid>
              <a:tr h="4149196">
                <a:tc>
                  <a:txBody>
                    <a:bodyPr/>
                    <a:lstStyle/>
                    <a:p>
                      <a:r>
                        <a:rPr lang="en-GB" sz="1200" b="1" dirty="0" smtClean="0">
                          <a:solidFill>
                            <a:schemeClr val="tx1"/>
                          </a:solidFill>
                          <a:latin typeface="Comic Sans MS" panose="030F0702030302020204" pitchFamily="66" charset="0"/>
                        </a:rPr>
                        <a:t>Golden</a:t>
                      </a:r>
                      <a:r>
                        <a:rPr lang="en-GB" sz="1200" b="1" baseline="0" dirty="0" smtClean="0">
                          <a:solidFill>
                            <a:schemeClr val="tx1"/>
                          </a:solidFill>
                          <a:latin typeface="Comic Sans MS" panose="030F0702030302020204" pitchFamily="66" charset="0"/>
                        </a:rPr>
                        <a:t> Behaviours</a:t>
                      </a:r>
                    </a:p>
                    <a:p>
                      <a:endParaRPr lang="en-GB" sz="1200" b="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following instructions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showing good manners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looking after our school</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showing respect to others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showing good sitting, looking and listening. </a:t>
                      </a:r>
                      <a:endParaRPr lang="en-GB" sz="1200" b="0" dirty="0" smtClean="0">
                        <a:solidFill>
                          <a:schemeClr val="tx1"/>
                        </a:solidFill>
                        <a:latin typeface="Comic Sans MS" panose="030F0702030302020204" pitchFamily="66" charset="0"/>
                      </a:endParaRPr>
                    </a:p>
                    <a:p>
                      <a:endParaRPr lang="en-GB" sz="1200" b="0"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200" b="0" baseline="0" dirty="0" smtClean="0">
                        <a:solidFill>
                          <a:schemeClr val="tx1"/>
                        </a:solidFill>
                        <a:latin typeface="Comic Sans MS" panose="030F0702030302020204" pitchFamily="66" charset="0"/>
                      </a:endParaRPr>
                    </a:p>
                    <a:p>
                      <a:endParaRPr lang="en-GB" sz="1200" b="0" baseline="0" smtClean="0">
                        <a:solidFill>
                          <a:schemeClr val="tx1"/>
                        </a:solidFill>
                        <a:latin typeface="Comic Sans MS" panose="030F0702030302020204" pitchFamily="66" charset="0"/>
                      </a:endParaRPr>
                    </a:p>
                    <a:p>
                      <a:r>
                        <a:rPr lang="en-GB" sz="1200" b="0" baseline="0" smtClean="0">
                          <a:solidFill>
                            <a:schemeClr val="tx1"/>
                          </a:solidFill>
                          <a:latin typeface="Comic Sans MS" panose="030F0702030302020204" pitchFamily="66" charset="0"/>
                        </a:rPr>
                        <a:t>If </a:t>
                      </a:r>
                      <a:r>
                        <a:rPr lang="en-GB" sz="1200" b="0" baseline="0" dirty="0" smtClean="0">
                          <a:solidFill>
                            <a:schemeClr val="tx1"/>
                          </a:solidFill>
                          <a:latin typeface="Comic Sans MS" panose="030F0702030302020204" pitchFamily="66" charset="0"/>
                        </a:rPr>
                        <a:t>you unintentionally break a rule then the adult will have a quiet word with you. </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If it is a well known school rule that is broken then you have intentionally broken that rule and it is a 2 minutes Time In. </a:t>
                      </a:r>
                      <a:endParaRPr lang="en-GB" sz="1200" b="0" baseline="0" dirty="0" smtClean="0">
                        <a:solidFill>
                          <a:schemeClr val="tx1"/>
                        </a:solidFill>
                        <a:latin typeface="Comic Sans MS" panose="030F0702030302020204" pitchFamily="66" charset="0"/>
                      </a:endParaRPr>
                    </a:p>
                    <a:p>
                      <a:endParaRPr lang="en-GB" sz="1200" b="0" baseline="0"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not following instructions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not showing good manners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not looking after our school</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not showing respect to others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am not showing good sitting, looking and listening. </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have used unkind words.</a:t>
                      </a:r>
                    </a:p>
                    <a:p>
                      <a:endParaRPr lang="en-GB" sz="1200" b="0" baseline="0"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continue to not follow instructions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continue to not show good manners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continue to not look after our school</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continue to not show respect to others</a:t>
                      </a:r>
                    </a:p>
                    <a:p>
                      <a:endParaRPr lang="en-GB" sz="1200" b="0" baseline="0" dirty="0" smtClean="0">
                        <a:solidFill>
                          <a:schemeClr val="tx1"/>
                        </a:solidFill>
                        <a:latin typeface="Comic Sans MS" panose="030F0702030302020204" pitchFamily="66" charset="0"/>
                      </a:endParaRPr>
                    </a:p>
                    <a:p>
                      <a:r>
                        <a:rPr lang="en-GB" sz="1200" b="0" baseline="0" dirty="0" smtClean="0">
                          <a:solidFill>
                            <a:schemeClr val="tx1"/>
                          </a:solidFill>
                          <a:latin typeface="Comic Sans MS" panose="030F0702030302020204" pitchFamily="66" charset="0"/>
                        </a:rPr>
                        <a:t>I have physically hurt someone. </a:t>
                      </a:r>
                      <a:endParaRPr lang="en-GB" sz="1200" b="0" dirty="0" smtClean="0">
                        <a:solidFill>
                          <a:schemeClr val="tx1"/>
                        </a:solidFill>
                        <a:latin typeface="Comic Sans MS" panose="030F0702030302020204" pitchFamily="66" charset="0"/>
                      </a:endParaRPr>
                    </a:p>
                    <a:p>
                      <a:endParaRPr lang="en-GB" sz="1200" b="0" dirty="0" smtClean="0">
                        <a:solidFill>
                          <a:schemeClr val="tx1"/>
                        </a:solidFill>
                        <a:latin typeface="Comic Sans MS" panose="030F0702030302020204" pitchFamily="66" charset="0"/>
                      </a:endParaRPr>
                    </a:p>
                    <a:p>
                      <a:r>
                        <a:rPr lang="en-GB" sz="1200" b="0" dirty="0" smtClean="0">
                          <a:solidFill>
                            <a:schemeClr val="tx1"/>
                          </a:solidFill>
                          <a:latin typeface="Comic Sans MS" panose="030F0702030302020204" pitchFamily="66" charset="0"/>
                        </a:rPr>
                        <a:t>I</a:t>
                      </a:r>
                      <a:r>
                        <a:rPr lang="en-GB" sz="1200" b="0" baseline="0" dirty="0" smtClean="0">
                          <a:solidFill>
                            <a:schemeClr val="tx1"/>
                          </a:solidFill>
                          <a:latin typeface="Comic Sans MS" panose="030F0702030302020204" pitchFamily="66" charset="0"/>
                        </a:rPr>
                        <a:t> have used racist or homophobic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799101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47885443"/>
              </p:ext>
            </p:extLst>
          </p:nvPr>
        </p:nvGraphicFramePr>
        <p:xfrm>
          <a:off x="125289" y="4615962"/>
          <a:ext cx="6451357" cy="1798320"/>
        </p:xfrm>
        <a:graphic>
          <a:graphicData uri="http://schemas.openxmlformats.org/drawingml/2006/table">
            <a:tbl>
              <a:tblPr firstRow="1" bandRow="1">
                <a:tableStyleId>{5C22544A-7EE6-4342-B048-85BDC9FD1C3A}</a:tableStyleId>
              </a:tblPr>
              <a:tblGrid>
                <a:gridCol w="1571626">
                  <a:extLst>
                    <a:ext uri="{9D8B030D-6E8A-4147-A177-3AD203B41FA5}">
                      <a16:colId xmlns:a16="http://schemas.microsoft.com/office/drawing/2014/main" val="961455387"/>
                    </a:ext>
                  </a:extLst>
                </a:gridCol>
                <a:gridCol w="1600200">
                  <a:extLst>
                    <a:ext uri="{9D8B030D-6E8A-4147-A177-3AD203B41FA5}">
                      <a16:colId xmlns:a16="http://schemas.microsoft.com/office/drawing/2014/main" val="1953580848"/>
                    </a:ext>
                  </a:extLst>
                </a:gridCol>
                <a:gridCol w="1547447">
                  <a:extLst>
                    <a:ext uri="{9D8B030D-6E8A-4147-A177-3AD203B41FA5}">
                      <a16:colId xmlns:a16="http://schemas.microsoft.com/office/drawing/2014/main" val="2397490312"/>
                    </a:ext>
                  </a:extLst>
                </a:gridCol>
                <a:gridCol w="1732084">
                  <a:extLst>
                    <a:ext uri="{9D8B030D-6E8A-4147-A177-3AD203B41FA5}">
                      <a16:colId xmlns:a16="http://schemas.microsoft.com/office/drawing/2014/main" val="3807294814"/>
                    </a:ext>
                  </a:extLst>
                </a:gridCol>
              </a:tblGrid>
              <a:tr h="1679330">
                <a:tc>
                  <a:txBody>
                    <a:bodyPr/>
                    <a:lstStyle/>
                    <a:p>
                      <a:r>
                        <a:rPr lang="en-GB" sz="1400" b="0" dirty="0" err="1" smtClean="0">
                          <a:solidFill>
                            <a:schemeClr val="tx1"/>
                          </a:solidFill>
                          <a:latin typeface="Comic Sans MS" panose="030F0702030302020204" pitchFamily="66" charset="0"/>
                        </a:rPr>
                        <a:t>PomPoms</a:t>
                      </a:r>
                      <a:r>
                        <a:rPr lang="en-GB" sz="1400" b="0" baseline="0" dirty="0" smtClean="0">
                          <a:solidFill>
                            <a:schemeClr val="tx1"/>
                          </a:solidFill>
                          <a:latin typeface="Comic Sans MS" panose="030F0702030302020204" pitchFamily="66" charset="0"/>
                        </a:rPr>
                        <a:t> </a:t>
                      </a:r>
                    </a:p>
                    <a:p>
                      <a:r>
                        <a:rPr lang="en-GB" sz="1400" b="0" baseline="0" dirty="0" smtClean="0">
                          <a:solidFill>
                            <a:schemeClr val="tx1"/>
                          </a:solidFill>
                          <a:latin typeface="Comic Sans MS" panose="030F0702030302020204" pitchFamily="66" charset="0"/>
                        </a:rPr>
                        <a:t>Golden Lunchbox</a:t>
                      </a:r>
                    </a:p>
                    <a:p>
                      <a:r>
                        <a:rPr lang="en-GB" sz="1400" b="0" baseline="0" dirty="0" smtClean="0">
                          <a:solidFill>
                            <a:schemeClr val="tx1"/>
                          </a:solidFill>
                          <a:latin typeface="Comic Sans MS" panose="030F0702030302020204" pitchFamily="66" charset="0"/>
                        </a:rPr>
                        <a:t>HL Certificate</a:t>
                      </a:r>
                    </a:p>
                    <a:p>
                      <a:r>
                        <a:rPr lang="en-GB" sz="1400" b="0" baseline="0" dirty="0" smtClean="0">
                          <a:solidFill>
                            <a:schemeClr val="tx1"/>
                          </a:solidFill>
                          <a:latin typeface="Comic Sans MS" panose="030F0702030302020204" pitchFamily="66" charset="0"/>
                        </a:rPr>
                        <a:t>Spy Mode Reward</a:t>
                      </a:r>
                    </a:p>
                    <a:p>
                      <a:r>
                        <a:rPr lang="en-GB" sz="1400" b="0" baseline="0" dirty="0" smtClean="0">
                          <a:solidFill>
                            <a:schemeClr val="tx1"/>
                          </a:solidFill>
                          <a:latin typeface="Comic Sans MS" panose="030F0702030302020204" pitchFamily="66" charset="0"/>
                        </a:rPr>
                        <a:t>Table </a:t>
                      </a:r>
                      <a:r>
                        <a:rPr lang="en-GB" sz="1400" b="0" baseline="0" dirty="0" err="1" smtClean="0">
                          <a:solidFill>
                            <a:schemeClr val="tx1"/>
                          </a:solidFill>
                          <a:latin typeface="Comic Sans MS" panose="030F0702030302020204" pitchFamily="66" charset="0"/>
                        </a:rPr>
                        <a:t>ofAwesomeness</a:t>
                      </a:r>
                      <a:r>
                        <a:rPr lang="en-GB" sz="1400" b="0" baseline="0" dirty="0" smtClean="0">
                          <a:solidFill>
                            <a:schemeClr val="tx1"/>
                          </a:solidFill>
                          <a:latin typeface="Comic Sans MS" panose="030F0702030302020204" pitchFamily="66" charset="0"/>
                        </a:rPr>
                        <a:t>  </a:t>
                      </a:r>
                      <a:endParaRPr lang="en-GB" sz="14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baseline="0" dirty="0" smtClean="0">
                        <a:solidFill>
                          <a:schemeClr val="tx1"/>
                        </a:solidFill>
                        <a:latin typeface="Comic Sans MS" panose="030F0702030302020204" pitchFamily="66" charset="0"/>
                      </a:endParaRPr>
                    </a:p>
                    <a:p>
                      <a:pPr algn="ctr"/>
                      <a:r>
                        <a:rPr lang="en-GB" sz="1800" b="0" dirty="0" smtClean="0">
                          <a:solidFill>
                            <a:sysClr val="windowText" lastClr="000000"/>
                          </a:solidFill>
                          <a:latin typeface="Comic Sans MS" panose="030F0702030302020204" pitchFamily="66" charset="0"/>
                        </a:rPr>
                        <a:t>Quiet</a:t>
                      </a:r>
                      <a:r>
                        <a:rPr lang="en-GB" sz="1800" b="0" baseline="0" dirty="0" smtClean="0">
                          <a:solidFill>
                            <a:sysClr val="windowText" lastClr="000000"/>
                          </a:solidFill>
                          <a:latin typeface="Comic Sans MS" panose="030F0702030302020204" pitchFamily="66" charset="0"/>
                        </a:rPr>
                        <a:t> word</a:t>
                      </a:r>
                      <a:endParaRPr lang="en-GB" sz="1800" b="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baseline="0" dirty="0" smtClean="0">
                        <a:solidFill>
                          <a:schemeClr val="tx1"/>
                        </a:solidFill>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baseline="0" dirty="0" smtClean="0">
                          <a:solidFill>
                            <a:schemeClr val="tx1"/>
                          </a:solidFill>
                          <a:latin typeface="Comic Sans MS" panose="030F0702030302020204" pitchFamily="66" charset="0"/>
                        </a:rPr>
                        <a:t>2 min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baseline="0" dirty="0" smtClean="0">
                          <a:solidFill>
                            <a:schemeClr val="tx1"/>
                          </a:solidFill>
                          <a:latin typeface="Comic Sans MS" panose="030F0702030302020204" pitchFamily="66" charset="0"/>
                        </a:rPr>
                        <a:t>Time In </a:t>
                      </a:r>
                      <a:endParaRPr lang="en-GB" sz="1800" b="0" dirty="0" smtClean="0">
                        <a:solidFill>
                          <a:schemeClr val="tx1"/>
                        </a:solidFill>
                        <a:latin typeface="Comic Sans MS" panose="030F0702030302020204" pitchFamily="66" charset="0"/>
                      </a:endParaRPr>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baseline="0" dirty="0" smtClean="0">
                        <a:solidFill>
                          <a:schemeClr val="tx1"/>
                        </a:solidFill>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baseline="0" dirty="0" smtClean="0">
                          <a:solidFill>
                            <a:schemeClr val="tx1"/>
                          </a:solidFill>
                          <a:latin typeface="Comic Sans MS" panose="030F0702030302020204" pitchFamily="66" charset="0"/>
                        </a:rPr>
                        <a:t>5 min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baseline="0" dirty="0" smtClean="0">
                          <a:solidFill>
                            <a:schemeClr val="tx1"/>
                          </a:solidFill>
                          <a:latin typeface="Comic Sans MS" panose="030F0702030302020204" pitchFamily="66" charset="0"/>
                        </a:rPr>
                        <a:t>Time In</a:t>
                      </a:r>
                      <a:endParaRPr lang="en-GB" sz="1800" b="0"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3684724"/>
                  </a:ext>
                </a:extLst>
              </a:tr>
            </a:tbl>
          </a:graphicData>
        </a:graphic>
      </p:graphicFrame>
    </p:spTree>
    <p:extLst>
      <p:ext uri="{BB962C8B-B14F-4D97-AF65-F5344CB8AC3E}">
        <p14:creationId xmlns:p14="http://schemas.microsoft.com/office/powerpoint/2010/main" val="306728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915</Words>
  <Application>Microsoft Office PowerPoint</Application>
  <PresentationFormat>Widescreen</PresentationFormat>
  <Paragraphs>161</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Bauhaus 93</vt:lpstr>
      <vt:lpstr>Berlin Sans FB Demi</vt:lpstr>
      <vt:lpstr>Calibri</vt:lpstr>
      <vt:lpstr>Calibri Light</vt:lpstr>
      <vt:lpstr>Comic Sans MS</vt:lpstr>
      <vt:lpstr>SassoonPrimaryType</vt:lpstr>
      <vt:lpstr>Symbol</vt:lpstr>
      <vt:lpstr>Times New Roman</vt:lpstr>
      <vt:lpstr>Office Theme</vt:lpstr>
      <vt:lpstr>We want to turn Lunchtimes into Happy Lunchtimes </vt:lpstr>
      <vt:lpstr>Noise-o-meter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Lunchtimes</dc:title>
  <dc:creator>H Rouse ASN</dc:creator>
  <cp:lastModifiedBy>H Rouse ASN</cp:lastModifiedBy>
  <cp:revision>48</cp:revision>
  <cp:lastPrinted>2023-07-10T09:46:08Z</cp:lastPrinted>
  <dcterms:created xsi:type="dcterms:W3CDTF">2023-07-06T11:18:55Z</dcterms:created>
  <dcterms:modified xsi:type="dcterms:W3CDTF">2023-07-11T13:57:15Z</dcterms:modified>
</cp:coreProperties>
</file>